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Arimo Bold" panose="020B0604020202020204" charset="0"/>
      <p:regular r:id="rId15"/>
    </p:embeddedFont>
    <p:embeddedFont>
      <p:font typeface="Courier Prime" panose="020B0604020202020204" charset="0"/>
      <p:regular r:id="rId16"/>
    </p:embeddedFont>
    <p:embeddedFont>
      <p:font typeface="Canva Sans Bold" panose="020B0604020202020204" charset="0"/>
      <p:regular r:id="rId17"/>
    </p:embeddedFont>
    <p:embeddedFont>
      <p:font typeface="Oswal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A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sv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4000"/>
            </a:blip>
            <a:stretch>
              <a:fillRect t="-18444"/>
            </a:stretch>
          </a:blipFill>
        </p:spPr>
      </p:sp>
      <p:grpSp>
        <p:nvGrpSpPr>
          <p:cNvPr id="3" name="Group 3"/>
          <p:cNvGrpSpPr/>
          <p:nvPr/>
        </p:nvGrpSpPr>
        <p:grpSpPr>
          <a:xfrm>
            <a:off x="670778" y="1321390"/>
            <a:ext cx="17410470" cy="8385811"/>
            <a:chOff x="0" y="0"/>
            <a:chExt cx="1687521" cy="812800"/>
          </a:xfrm>
        </p:grpSpPr>
        <p:sp>
          <p:nvSpPr>
            <p:cNvPr id="4" name="Freeform 4"/>
            <p:cNvSpPr/>
            <p:nvPr/>
          </p:nvSpPr>
          <p:spPr>
            <a:xfrm>
              <a:off x="0" y="0"/>
              <a:ext cx="1687521" cy="812800"/>
            </a:xfrm>
            <a:custGeom>
              <a:avLst/>
              <a:gdLst/>
              <a:ahLst/>
              <a:cxnLst/>
              <a:rect l="l" t="t" r="r" b="b"/>
              <a:pathLst>
                <a:path w="1687521" h="812800">
                  <a:moveTo>
                    <a:pt x="0" y="0"/>
                  </a:moveTo>
                  <a:lnTo>
                    <a:pt x="1687521" y="0"/>
                  </a:lnTo>
                  <a:lnTo>
                    <a:pt x="1687521" y="812800"/>
                  </a:lnTo>
                  <a:lnTo>
                    <a:pt x="0" y="812800"/>
                  </a:lnTo>
                  <a:close/>
                </a:path>
              </a:pathLst>
            </a:custGeom>
            <a:solidFill>
              <a:srgbClr val="FEBA32"/>
            </a:solidFill>
          </p:spPr>
        </p:sp>
        <p:sp>
          <p:nvSpPr>
            <p:cNvPr id="5" name="TextBox 5"/>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6" name="Group 6"/>
          <p:cNvGrpSpPr/>
          <p:nvPr/>
        </p:nvGrpSpPr>
        <p:grpSpPr>
          <a:xfrm>
            <a:off x="206752" y="862943"/>
            <a:ext cx="17514801" cy="8385811"/>
            <a:chOff x="0" y="0"/>
            <a:chExt cx="1697633" cy="812800"/>
          </a:xfrm>
        </p:grpSpPr>
        <p:sp>
          <p:nvSpPr>
            <p:cNvPr id="7" name="Freeform 7"/>
            <p:cNvSpPr/>
            <p:nvPr/>
          </p:nvSpPr>
          <p:spPr>
            <a:xfrm>
              <a:off x="0" y="0"/>
              <a:ext cx="1697633" cy="812800"/>
            </a:xfrm>
            <a:custGeom>
              <a:avLst/>
              <a:gdLst/>
              <a:ahLst/>
              <a:cxnLst/>
              <a:rect l="l" t="t" r="r" b="b"/>
              <a:pathLst>
                <a:path w="1697633" h="812800">
                  <a:moveTo>
                    <a:pt x="0" y="0"/>
                  </a:moveTo>
                  <a:lnTo>
                    <a:pt x="1697633" y="0"/>
                  </a:lnTo>
                  <a:lnTo>
                    <a:pt x="1697633" y="812800"/>
                  </a:lnTo>
                  <a:lnTo>
                    <a:pt x="0" y="812800"/>
                  </a:lnTo>
                  <a:close/>
                </a:path>
              </a:pathLst>
            </a:custGeom>
            <a:solidFill>
              <a:srgbClr val="FFFFFF"/>
            </a:solidFill>
          </p:spPr>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9" name="Freeform 9"/>
          <p:cNvSpPr/>
          <p:nvPr/>
        </p:nvSpPr>
        <p:spPr>
          <a:xfrm>
            <a:off x="15603098" y="1072938"/>
            <a:ext cx="1960959" cy="635780"/>
          </a:xfrm>
          <a:custGeom>
            <a:avLst/>
            <a:gdLst/>
            <a:ahLst/>
            <a:cxnLst/>
            <a:rect l="l" t="t" r="r" b="b"/>
            <a:pathLst>
              <a:path w="1960959" h="635780">
                <a:moveTo>
                  <a:pt x="0" y="0"/>
                </a:moveTo>
                <a:lnTo>
                  <a:pt x="1960959" y="0"/>
                </a:lnTo>
                <a:lnTo>
                  <a:pt x="1960959" y="635780"/>
                </a:lnTo>
                <a:lnTo>
                  <a:pt x="0" y="635780"/>
                </a:lnTo>
                <a:lnTo>
                  <a:pt x="0" y="0"/>
                </a:lnTo>
                <a:close/>
              </a:path>
            </a:pathLst>
          </a:custGeom>
          <a:blipFill>
            <a:blip r:embed="rId3"/>
            <a:stretch>
              <a:fillRect/>
            </a:stretch>
          </a:blipFill>
        </p:spPr>
      </p:sp>
      <p:sp>
        <p:nvSpPr>
          <p:cNvPr id="10" name="Freeform 10"/>
          <p:cNvSpPr/>
          <p:nvPr/>
        </p:nvSpPr>
        <p:spPr>
          <a:xfrm>
            <a:off x="5233026" y="3418148"/>
            <a:ext cx="6660880" cy="3763585"/>
          </a:xfrm>
          <a:custGeom>
            <a:avLst/>
            <a:gdLst/>
            <a:ahLst/>
            <a:cxnLst/>
            <a:rect l="l" t="t" r="r" b="b"/>
            <a:pathLst>
              <a:path w="6660880" h="3763585">
                <a:moveTo>
                  <a:pt x="0" y="0"/>
                </a:moveTo>
                <a:lnTo>
                  <a:pt x="6660879" y="0"/>
                </a:lnTo>
                <a:lnTo>
                  <a:pt x="6660879" y="3763585"/>
                </a:lnTo>
                <a:lnTo>
                  <a:pt x="0" y="3763585"/>
                </a:lnTo>
                <a:lnTo>
                  <a:pt x="0" y="0"/>
                </a:lnTo>
                <a:close/>
              </a:path>
            </a:pathLst>
          </a:custGeom>
          <a:blipFill>
            <a:blip r:embed="rId4"/>
            <a:stretch>
              <a:fillRect/>
            </a:stretch>
          </a:blipFill>
        </p:spPr>
      </p:sp>
      <p:sp>
        <p:nvSpPr>
          <p:cNvPr id="11" name="TextBox 11"/>
          <p:cNvSpPr txBox="1"/>
          <p:nvPr/>
        </p:nvSpPr>
        <p:spPr>
          <a:xfrm>
            <a:off x="1028700" y="2441481"/>
            <a:ext cx="16230600" cy="518161"/>
          </a:xfrm>
          <a:prstGeom prst="rect">
            <a:avLst/>
          </a:prstGeom>
        </p:spPr>
        <p:txBody>
          <a:bodyPr lIns="0" tIns="0" rIns="0" bIns="0" rtlCol="0" anchor="t">
            <a:spAutoFit/>
          </a:bodyPr>
          <a:lstStyle/>
          <a:p>
            <a:pPr algn="ctr">
              <a:lnSpc>
                <a:spcPts val="3900"/>
              </a:lnSpc>
            </a:pPr>
            <a:r>
              <a:rPr lang="en-US" sz="3900">
                <a:solidFill>
                  <a:srgbClr val="000000"/>
                </a:solidFill>
                <a:latin typeface="Oswald Bold"/>
              </a:rPr>
              <a:t>DRIVER DROWSINESS DETECTION USING COMPUTER VISION TECHNIQUES</a:t>
            </a:r>
          </a:p>
        </p:txBody>
      </p:sp>
      <p:sp>
        <p:nvSpPr>
          <p:cNvPr id="12" name="TextBox 12"/>
          <p:cNvSpPr txBox="1"/>
          <p:nvPr/>
        </p:nvSpPr>
        <p:spPr>
          <a:xfrm>
            <a:off x="1028700" y="7337382"/>
            <a:ext cx="13157894" cy="2625254"/>
          </a:xfrm>
          <a:prstGeom prst="rect">
            <a:avLst/>
          </a:prstGeom>
        </p:spPr>
        <p:txBody>
          <a:bodyPr lIns="0" tIns="0" rIns="0" bIns="0" rtlCol="0" anchor="t">
            <a:spAutoFit/>
          </a:bodyPr>
          <a:lstStyle/>
          <a:p>
            <a:pPr>
              <a:lnSpc>
                <a:spcPts val="2984"/>
              </a:lnSpc>
            </a:pPr>
            <a:r>
              <a:rPr lang="en-US" sz="2712">
                <a:solidFill>
                  <a:srgbClr val="000000"/>
                </a:solidFill>
                <a:latin typeface="Arimo Bold"/>
              </a:rPr>
              <a:t>DOMAIN:COMPUTER VISION </a:t>
            </a:r>
          </a:p>
          <a:p>
            <a:pPr>
              <a:lnSpc>
                <a:spcPts val="2984"/>
              </a:lnSpc>
            </a:pPr>
            <a:r>
              <a:rPr lang="en-US" sz="2712">
                <a:solidFill>
                  <a:srgbClr val="000000"/>
                </a:solidFill>
                <a:latin typeface="Arimo Bold"/>
              </a:rPr>
              <a:t>TEAM NAME : TEAM ZEEZ</a:t>
            </a:r>
          </a:p>
          <a:p>
            <a:pPr>
              <a:lnSpc>
                <a:spcPts val="2984"/>
              </a:lnSpc>
            </a:pPr>
            <a:r>
              <a:rPr lang="en-US" sz="2712">
                <a:solidFill>
                  <a:srgbClr val="000000"/>
                </a:solidFill>
                <a:latin typeface="Arimo Bold"/>
              </a:rPr>
              <a:t>TEAM LEADER: ROHINI B</a:t>
            </a:r>
          </a:p>
          <a:p>
            <a:pPr>
              <a:lnSpc>
                <a:spcPts val="2984"/>
              </a:lnSpc>
            </a:pPr>
            <a:r>
              <a:rPr lang="en-US" sz="2712">
                <a:solidFill>
                  <a:srgbClr val="000000"/>
                </a:solidFill>
                <a:latin typeface="Arimo Bold"/>
              </a:rPr>
              <a:t>TEAM MEMBERS:VARUN RAAJ SM,VASANTHA RUBAN,SHIVA RAMALINGAM V</a:t>
            </a:r>
          </a:p>
          <a:p>
            <a:pPr>
              <a:lnSpc>
                <a:spcPts val="2984"/>
              </a:lnSpc>
            </a:pPr>
            <a:r>
              <a:rPr lang="en-US" sz="2712">
                <a:solidFill>
                  <a:srgbClr val="000000"/>
                </a:solidFill>
                <a:latin typeface="Arimo Bold"/>
              </a:rPr>
              <a:t>COLLEGE:CHENNAI INSTITUTE OF TECHNOLOGY,CHENNAI</a:t>
            </a:r>
          </a:p>
          <a:p>
            <a:pPr>
              <a:lnSpc>
                <a:spcPts val="2984"/>
              </a:lnSpc>
            </a:pPr>
            <a:endParaRPr lang="en-US" sz="2712">
              <a:solidFill>
                <a:srgbClr val="000000"/>
              </a:solidFill>
              <a:latin typeface="Arimo Bold"/>
            </a:endParaRPr>
          </a:p>
          <a:p>
            <a:pPr>
              <a:lnSpc>
                <a:spcPts val="2984"/>
              </a:lnSpc>
            </a:pPr>
            <a:endParaRPr lang="en-US" sz="2712">
              <a:solidFill>
                <a:srgbClr val="000000"/>
              </a:solidFill>
              <a:latin typeface="Arimo Bold"/>
            </a:endParaRPr>
          </a:p>
        </p:txBody>
      </p:sp>
      <p:sp>
        <p:nvSpPr>
          <p:cNvPr id="13" name="TextBox 13"/>
          <p:cNvSpPr txBox="1"/>
          <p:nvPr/>
        </p:nvSpPr>
        <p:spPr>
          <a:xfrm>
            <a:off x="6458991" y="1029204"/>
            <a:ext cx="4719819" cy="877570"/>
          </a:xfrm>
          <a:prstGeom prst="rect">
            <a:avLst/>
          </a:prstGeom>
        </p:spPr>
        <p:txBody>
          <a:bodyPr lIns="0" tIns="0" rIns="0" bIns="0" rtlCol="0" anchor="t">
            <a:spAutoFit/>
          </a:bodyPr>
          <a:lstStyle/>
          <a:p>
            <a:pPr algn="ctr">
              <a:lnSpc>
                <a:spcPts val="7279"/>
              </a:lnSpc>
            </a:pPr>
            <a:r>
              <a:rPr lang="en-US" sz="5199">
                <a:solidFill>
                  <a:srgbClr val="FEBA32"/>
                </a:solidFill>
                <a:latin typeface="Oswald Bold"/>
              </a:rPr>
              <a:t>IEEE HACK2.0</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876442" y="0"/>
            <a:ext cx="6411558" cy="10287000"/>
            <a:chOff x="0" y="0"/>
            <a:chExt cx="8548744" cy="13716000"/>
          </a:xfrm>
        </p:grpSpPr>
        <p:pic>
          <p:nvPicPr>
            <p:cNvPr id="3" name="Picture 3"/>
            <p:cNvPicPr>
              <a:picLocks noChangeAspect="1"/>
            </p:cNvPicPr>
            <p:nvPr/>
          </p:nvPicPr>
          <p:blipFill>
            <a:blip r:embed="rId2">
              <a:alphaModFix amt="0"/>
            </a:blip>
            <a:srcRect l="26202" r="26202"/>
            <a:stretch>
              <a:fillRect/>
            </a:stretch>
          </p:blipFill>
          <p:spPr>
            <a:xfrm>
              <a:off x="0" y="0"/>
              <a:ext cx="8548744" cy="13716000"/>
            </a:xfrm>
            <a:prstGeom prst="rect">
              <a:avLst/>
            </a:prstGeom>
          </p:spPr>
        </p:pic>
      </p:grpSp>
      <p:grpSp>
        <p:nvGrpSpPr>
          <p:cNvPr id="4" name="Group 4"/>
          <p:cNvGrpSpPr/>
          <p:nvPr/>
        </p:nvGrpSpPr>
        <p:grpSpPr>
          <a:xfrm>
            <a:off x="1439199" y="1692342"/>
            <a:ext cx="11558176" cy="7209480"/>
            <a:chOff x="0" y="0"/>
            <a:chExt cx="1266364" cy="789902"/>
          </a:xfrm>
        </p:grpSpPr>
        <p:sp>
          <p:nvSpPr>
            <p:cNvPr id="5" name="Freeform 5"/>
            <p:cNvSpPr/>
            <p:nvPr/>
          </p:nvSpPr>
          <p:spPr>
            <a:xfrm>
              <a:off x="0" y="0"/>
              <a:ext cx="1266364" cy="789902"/>
            </a:xfrm>
            <a:custGeom>
              <a:avLst/>
              <a:gdLst/>
              <a:ahLst/>
              <a:cxnLst/>
              <a:rect l="l" t="t" r="r" b="b"/>
              <a:pathLst>
                <a:path w="1266364" h="789902">
                  <a:moveTo>
                    <a:pt x="0" y="0"/>
                  </a:moveTo>
                  <a:lnTo>
                    <a:pt x="1266364" y="0"/>
                  </a:lnTo>
                  <a:lnTo>
                    <a:pt x="1266364" y="789902"/>
                  </a:lnTo>
                  <a:lnTo>
                    <a:pt x="0" y="789902"/>
                  </a:lnTo>
                  <a:close/>
                </a:path>
              </a:pathLst>
            </a:custGeom>
            <a:solidFill>
              <a:srgbClr val="FEBA32"/>
            </a:solidFill>
          </p:spPr>
        </p:sp>
        <p:sp>
          <p:nvSpPr>
            <p:cNvPr id="6" name="TextBox 6"/>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028700" y="1286779"/>
            <a:ext cx="11743947" cy="7418473"/>
            <a:chOff x="0" y="0"/>
            <a:chExt cx="1286718" cy="812800"/>
          </a:xfrm>
        </p:grpSpPr>
        <p:sp>
          <p:nvSpPr>
            <p:cNvPr id="8" name="Freeform 8"/>
            <p:cNvSpPr/>
            <p:nvPr/>
          </p:nvSpPr>
          <p:spPr>
            <a:xfrm>
              <a:off x="0" y="0"/>
              <a:ext cx="1286718" cy="812800"/>
            </a:xfrm>
            <a:custGeom>
              <a:avLst/>
              <a:gdLst/>
              <a:ahLst/>
              <a:cxnLst/>
              <a:rect l="l" t="t" r="r" b="b"/>
              <a:pathLst>
                <a:path w="1286718" h="812800">
                  <a:moveTo>
                    <a:pt x="0" y="0"/>
                  </a:moveTo>
                  <a:lnTo>
                    <a:pt x="1286718" y="0"/>
                  </a:lnTo>
                  <a:lnTo>
                    <a:pt x="1286718" y="812800"/>
                  </a:lnTo>
                  <a:lnTo>
                    <a:pt x="0" y="812800"/>
                  </a:lnTo>
                  <a:close/>
                </a:path>
              </a:pathLst>
            </a:custGeom>
            <a:solidFill>
              <a:srgbClr val="FFFFFF"/>
            </a:solidFill>
          </p:spPr>
        </p:sp>
        <p:sp>
          <p:nvSpPr>
            <p:cNvPr id="9" name="TextBox 9"/>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pic>
        <p:nvPicPr>
          <p:cNvPr id="10" name="Picture 10"/>
          <p:cNvPicPr>
            <a:picLocks noChangeAspect="1"/>
          </p:cNvPicPr>
          <p:nvPr/>
        </p:nvPicPr>
        <p:blipFill>
          <a:blip r:embed="rId3"/>
          <a:srcRect/>
          <a:stretch>
            <a:fillRect/>
          </a:stretch>
        </p:blipFill>
        <p:spPr>
          <a:xfrm>
            <a:off x="11876442" y="826111"/>
            <a:ext cx="7413163" cy="4169904"/>
          </a:xfrm>
          <a:prstGeom prst="rect">
            <a:avLst/>
          </a:prstGeom>
        </p:spPr>
      </p:pic>
      <p:sp>
        <p:nvSpPr>
          <p:cNvPr id="11" name="TextBox 11"/>
          <p:cNvSpPr txBox="1"/>
          <p:nvPr/>
        </p:nvSpPr>
        <p:spPr>
          <a:xfrm>
            <a:off x="1830968" y="3633142"/>
            <a:ext cx="10588692" cy="3700308"/>
          </a:xfrm>
          <a:prstGeom prst="rect">
            <a:avLst/>
          </a:prstGeom>
        </p:spPr>
        <p:txBody>
          <a:bodyPr lIns="0" tIns="0" rIns="0" bIns="0" rtlCol="0" anchor="t">
            <a:spAutoFit/>
          </a:bodyPr>
          <a:lstStyle/>
          <a:p>
            <a:pPr marL="0" lvl="0" indent="0" algn="l">
              <a:lnSpc>
                <a:spcPts val="4900"/>
              </a:lnSpc>
            </a:pPr>
            <a:r>
              <a:rPr lang="en-US" sz="2899" dirty="0">
                <a:solidFill>
                  <a:srgbClr val="000000"/>
                </a:solidFill>
                <a:latin typeface="Times New Roman" panose="02020603050405020304" pitchFamily="18" charset="0"/>
                <a:cs typeface="Times New Roman" panose="02020603050405020304" pitchFamily="18" charset="0"/>
              </a:rPr>
              <a:t>Develop a Machine Learning/Deep Learning algorithm designed to analyze video feeds from an in-car camera. The primary objective is to accurately detect occurrences of driver drowsiness, unease, or sleepiness. The ultimate aim is to produce a comprehensive prototype that can be seamlessly integrated into vehicles, thereby contributing to the improvement of road safety.</a:t>
            </a:r>
          </a:p>
        </p:txBody>
      </p:sp>
      <p:sp>
        <p:nvSpPr>
          <p:cNvPr id="12" name="Freeform 12"/>
          <p:cNvSpPr/>
          <p:nvPr/>
        </p:nvSpPr>
        <p:spPr>
          <a:xfrm>
            <a:off x="13563114" y="5143500"/>
            <a:ext cx="4401390" cy="3758323"/>
          </a:xfrm>
          <a:custGeom>
            <a:avLst/>
            <a:gdLst/>
            <a:ahLst/>
            <a:cxnLst/>
            <a:rect l="l" t="t" r="r" b="b"/>
            <a:pathLst>
              <a:path w="4401390" h="3758323">
                <a:moveTo>
                  <a:pt x="0" y="0"/>
                </a:moveTo>
                <a:lnTo>
                  <a:pt x="4401390" y="0"/>
                </a:lnTo>
                <a:lnTo>
                  <a:pt x="4401390" y="3758323"/>
                </a:lnTo>
                <a:lnTo>
                  <a:pt x="0" y="3758323"/>
                </a:lnTo>
                <a:lnTo>
                  <a:pt x="0" y="0"/>
                </a:lnTo>
                <a:close/>
              </a:path>
            </a:pathLst>
          </a:custGeom>
          <a:blipFill>
            <a:blip r:embed="rId2"/>
            <a:stretch>
              <a:fillRect l="-26814" t="-14199" r="-13651" b="-11419"/>
            </a:stretch>
          </a:blipFill>
        </p:spPr>
      </p:sp>
      <p:sp>
        <p:nvSpPr>
          <p:cNvPr id="13" name="TextBox 13"/>
          <p:cNvSpPr txBox="1"/>
          <p:nvPr/>
        </p:nvSpPr>
        <p:spPr>
          <a:xfrm>
            <a:off x="1830968" y="2297383"/>
            <a:ext cx="9634702" cy="1033779"/>
          </a:xfrm>
          <a:prstGeom prst="rect">
            <a:avLst/>
          </a:prstGeom>
        </p:spPr>
        <p:txBody>
          <a:bodyPr lIns="0" tIns="0" rIns="0" bIns="0" rtlCol="0" anchor="t">
            <a:spAutoFit/>
          </a:bodyPr>
          <a:lstStyle/>
          <a:p>
            <a:pPr marL="0" lvl="0" indent="0" algn="l">
              <a:lnSpc>
                <a:spcPts val="7759"/>
              </a:lnSpc>
              <a:spcBef>
                <a:spcPct val="0"/>
              </a:spcBef>
            </a:pPr>
            <a:r>
              <a:rPr lang="en-US" sz="7999" dirty="0">
                <a:solidFill>
                  <a:srgbClr val="FEBA32"/>
                </a:solidFill>
                <a:latin typeface="Oswald Bold"/>
              </a:rPr>
              <a:t>PROBLEM STATEMENT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2947" y="255435"/>
            <a:ext cx="5755053" cy="3789030"/>
            <a:chOff x="0" y="0"/>
            <a:chExt cx="7673404" cy="5052040"/>
          </a:xfrm>
        </p:grpSpPr>
        <p:pic>
          <p:nvPicPr>
            <p:cNvPr id="3" name="Picture 3"/>
            <p:cNvPicPr>
              <a:picLocks noChangeAspect="1"/>
            </p:cNvPicPr>
            <p:nvPr/>
          </p:nvPicPr>
          <p:blipFill>
            <a:blip r:embed="rId2"/>
            <a:srcRect t="122" b="122"/>
            <a:stretch>
              <a:fillRect/>
            </a:stretch>
          </p:blipFill>
          <p:spPr>
            <a:xfrm>
              <a:off x="0" y="0"/>
              <a:ext cx="7673404" cy="5052040"/>
            </a:xfrm>
            <a:prstGeom prst="rect">
              <a:avLst/>
            </a:prstGeom>
          </p:spPr>
        </p:pic>
      </p:grpSp>
      <p:grpSp>
        <p:nvGrpSpPr>
          <p:cNvPr id="4" name="Group 4"/>
          <p:cNvGrpSpPr/>
          <p:nvPr/>
        </p:nvGrpSpPr>
        <p:grpSpPr>
          <a:xfrm>
            <a:off x="1439199" y="1692342"/>
            <a:ext cx="11093748" cy="8161557"/>
            <a:chOff x="0" y="0"/>
            <a:chExt cx="1215479" cy="894216"/>
          </a:xfrm>
        </p:grpSpPr>
        <p:sp>
          <p:nvSpPr>
            <p:cNvPr id="5" name="Freeform 5"/>
            <p:cNvSpPr/>
            <p:nvPr/>
          </p:nvSpPr>
          <p:spPr>
            <a:xfrm>
              <a:off x="0" y="0"/>
              <a:ext cx="1215479" cy="894216"/>
            </a:xfrm>
            <a:custGeom>
              <a:avLst/>
              <a:gdLst/>
              <a:ahLst/>
              <a:cxnLst/>
              <a:rect l="l" t="t" r="r" b="b"/>
              <a:pathLst>
                <a:path w="1215479" h="894216">
                  <a:moveTo>
                    <a:pt x="0" y="0"/>
                  </a:moveTo>
                  <a:lnTo>
                    <a:pt x="1215479" y="0"/>
                  </a:lnTo>
                  <a:lnTo>
                    <a:pt x="1215479" y="894216"/>
                  </a:lnTo>
                  <a:lnTo>
                    <a:pt x="0" y="894216"/>
                  </a:lnTo>
                  <a:close/>
                </a:path>
              </a:pathLst>
            </a:custGeom>
            <a:solidFill>
              <a:srgbClr val="FEBA32"/>
            </a:solidFill>
          </p:spPr>
        </p:sp>
        <p:sp>
          <p:nvSpPr>
            <p:cNvPr id="6" name="TextBox 6"/>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4266" y="656548"/>
            <a:ext cx="12254817" cy="8777302"/>
            <a:chOff x="0" y="0"/>
            <a:chExt cx="1342691" cy="961679"/>
          </a:xfrm>
        </p:grpSpPr>
        <p:sp>
          <p:nvSpPr>
            <p:cNvPr id="8" name="Freeform 8"/>
            <p:cNvSpPr/>
            <p:nvPr/>
          </p:nvSpPr>
          <p:spPr>
            <a:xfrm>
              <a:off x="0" y="0"/>
              <a:ext cx="1342691" cy="961679"/>
            </a:xfrm>
            <a:custGeom>
              <a:avLst/>
              <a:gdLst/>
              <a:ahLst/>
              <a:cxnLst/>
              <a:rect l="l" t="t" r="r" b="b"/>
              <a:pathLst>
                <a:path w="1342691" h="961679">
                  <a:moveTo>
                    <a:pt x="0" y="0"/>
                  </a:moveTo>
                  <a:lnTo>
                    <a:pt x="1342691" y="0"/>
                  </a:lnTo>
                  <a:lnTo>
                    <a:pt x="1342691" y="961679"/>
                  </a:lnTo>
                  <a:lnTo>
                    <a:pt x="0" y="961679"/>
                  </a:lnTo>
                  <a:close/>
                </a:path>
              </a:pathLst>
            </a:custGeom>
            <a:solidFill>
              <a:srgbClr val="FFFFFF"/>
            </a:solidFill>
          </p:spPr>
        </p:sp>
        <p:sp>
          <p:nvSpPr>
            <p:cNvPr id="9" name="TextBox 9"/>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0" name="TextBox 10"/>
          <p:cNvSpPr txBox="1"/>
          <p:nvPr/>
        </p:nvSpPr>
        <p:spPr>
          <a:xfrm>
            <a:off x="304800" y="3390900"/>
            <a:ext cx="11303587" cy="3308598"/>
          </a:xfrm>
          <a:prstGeom prst="rect">
            <a:avLst/>
          </a:prstGeom>
        </p:spPr>
        <p:txBody>
          <a:bodyPr lIns="0" tIns="0" rIns="0" bIns="0" rtlCol="0" anchor="t">
            <a:spAutoFit/>
          </a:bodyPr>
          <a:lstStyle/>
          <a:p>
            <a:pPr marL="547462" lvl="1" indent="-273731">
              <a:lnSpc>
                <a:spcPts val="4285"/>
              </a:lnSpc>
              <a:buFont typeface="Arial"/>
              <a:buChar char="•"/>
            </a:pPr>
            <a:r>
              <a:rPr lang="en-US" sz="2535" dirty="0">
                <a:solidFill>
                  <a:srgbClr val="000000"/>
                </a:solidFill>
                <a:latin typeface="Times New Roman" panose="02020603050405020304" pitchFamily="18" charset="0"/>
                <a:cs typeface="Times New Roman" panose="02020603050405020304" pitchFamily="18" charset="0"/>
              </a:rPr>
              <a:t>The proposed solution aims to develop a real-time drowsiness detection system using Python, </a:t>
            </a:r>
            <a:r>
              <a:rPr lang="en-US" sz="2535" dirty="0" err="1">
                <a:solidFill>
                  <a:srgbClr val="000000"/>
                </a:solidFill>
                <a:latin typeface="Times New Roman" panose="02020603050405020304" pitchFamily="18" charset="0"/>
                <a:cs typeface="Times New Roman" panose="02020603050405020304" pitchFamily="18" charset="0"/>
              </a:rPr>
              <a:t>dlib</a:t>
            </a:r>
            <a:r>
              <a:rPr lang="en-US" sz="2535" dirty="0">
                <a:solidFill>
                  <a:srgbClr val="000000"/>
                </a:solidFill>
                <a:latin typeface="Times New Roman" panose="02020603050405020304" pitchFamily="18" charset="0"/>
                <a:cs typeface="Times New Roman" panose="02020603050405020304" pitchFamily="18" charset="0"/>
              </a:rPr>
              <a:t>, and </a:t>
            </a:r>
            <a:r>
              <a:rPr lang="en-US" sz="2535" dirty="0" err="1">
                <a:solidFill>
                  <a:srgbClr val="000000"/>
                </a:solidFill>
                <a:latin typeface="Times New Roman" panose="02020603050405020304" pitchFamily="18" charset="0"/>
                <a:cs typeface="Times New Roman" panose="02020603050405020304" pitchFamily="18" charset="0"/>
              </a:rPr>
              <a:t>OpenCV</a:t>
            </a:r>
            <a:r>
              <a:rPr lang="en-US" sz="2535" dirty="0">
                <a:solidFill>
                  <a:srgbClr val="000000"/>
                </a:solidFill>
                <a:latin typeface="Times New Roman" panose="02020603050405020304" pitchFamily="18" charset="0"/>
                <a:cs typeface="Times New Roman" panose="02020603050405020304" pitchFamily="18" charset="0"/>
              </a:rPr>
              <a:t>.</a:t>
            </a:r>
          </a:p>
          <a:p>
            <a:pPr marL="547462" lvl="1" indent="-273731">
              <a:lnSpc>
                <a:spcPts val="4285"/>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 </a:t>
            </a:r>
            <a:r>
              <a:rPr lang="en-GB" sz="2540" dirty="0" smtClean="0">
                <a:latin typeface="Times New Roman" panose="02020603050405020304" pitchFamily="18" charset="0"/>
                <a:cs typeface="Times New Roman" panose="02020603050405020304" pitchFamily="18" charset="0"/>
              </a:rPr>
              <a:t>The code uses </a:t>
            </a:r>
            <a:r>
              <a:rPr lang="en-GB" sz="2540" dirty="0">
                <a:latin typeface="Times New Roman" panose="02020603050405020304" pitchFamily="18" charset="0"/>
                <a:cs typeface="Times New Roman" panose="02020603050405020304" pitchFamily="18" charset="0"/>
              </a:rPr>
              <a:t>facial landmarks and eye blink detection to determine whether a person is awake, drowsy, or asleep in real-time, </a:t>
            </a:r>
            <a:r>
              <a:rPr lang="en-GB" sz="2600" dirty="0">
                <a:latin typeface="Times New Roman" panose="02020603050405020304" pitchFamily="18" charset="0"/>
                <a:cs typeface="Times New Roman" panose="02020603050405020304" pitchFamily="18" charset="0"/>
              </a:rPr>
              <a:t>providing</a:t>
            </a:r>
            <a:r>
              <a:rPr lang="en-GB" sz="2540" dirty="0">
                <a:latin typeface="Times New Roman" panose="02020603050405020304" pitchFamily="18" charset="0"/>
                <a:cs typeface="Times New Roman" panose="02020603050405020304" pitchFamily="18" charset="0"/>
              </a:rPr>
              <a:t> a visual status indicator on the video frame. </a:t>
            </a:r>
            <a:endParaRPr lang="en-GB" sz="2540" dirty="0" smtClean="0">
              <a:latin typeface="Times New Roman" panose="02020603050405020304" pitchFamily="18" charset="0"/>
              <a:cs typeface="Times New Roman" panose="02020603050405020304" pitchFamily="18" charset="0"/>
            </a:endParaRPr>
          </a:p>
          <a:p>
            <a:pPr marL="547462" lvl="1" indent="-273731">
              <a:lnSpc>
                <a:spcPts val="4285"/>
              </a:lnSpc>
              <a:buFont typeface="Arial"/>
              <a:buChar char="•"/>
            </a:pPr>
            <a:r>
              <a:rPr lang="en-IN" sz="2540" dirty="0" smtClean="0">
                <a:latin typeface="Times New Roman" panose="02020603050405020304" pitchFamily="18" charset="0"/>
                <a:cs typeface="Times New Roman" panose="02020603050405020304" pitchFamily="18" charset="0"/>
              </a:rPr>
              <a:t>Model Used - DLIB </a:t>
            </a:r>
            <a:r>
              <a:rPr lang="en-IN" sz="2540" dirty="0">
                <a:latin typeface="Times New Roman" panose="02020603050405020304" pitchFamily="18" charset="0"/>
                <a:cs typeface="Times New Roman" panose="02020603050405020304" pitchFamily="18" charset="0"/>
              </a:rPr>
              <a:t>S</a:t>
            </a:r>
            <a:r>
              <a:rPr lang="en-IN" sz="2540" dirty="0" smtClean="0">
                <a:latin typeface="Times New Roman" panose="02020603050405020304" pitchFamily="18" charset="0"/>
                <a:cs typeface="Times New Roman" panose="02020603050405020304" pitchFamily="18" charset="0"/>
              </a:rPr>
              <a:t>hape </a:t>
            </a:r>
            <a:r>
              <a:rPr lang="en-IN" sz="2540" dirty="0">
                <a:latin typeface="Times New Roman" panose="02020603050405020304" pitchFamily="18" charset="0"/>
                <a:cs typeface="Times New Roman" panose="02020603050405020304" pitchFamily="18" charset="0"/>
              </a:rPr>
              <a:t>P</a:t>
            </a:r>
            <a:r>
              <a:rPr lang="en-IN" sz="2540" dirty="0" smtClean="0">
                <a:latin typeface="Times New Roman" panose="02020603050405020304" pitchFamily="18" charset="0"/>
                <a:cs typeface="Times New Roman" panose="02020603050405020304" pitchFamily="18" charset="0"/>
              </a:rPr>
              <a:t>redictor </a:t>
            </a:r>
            <a:r>
              <a:rPr lang="en-IN" sz="2540" dirty="0">
                <a:latin typeface="Times New Roman" panose="02020603050405020304" pitchFamily="18" charset="0"/>
                <a:cs typeface="Times New Roman" panose="02020603050405020304" pitchFamily="18" charset="0"/>
              </a:rPr>
              <a:t>M</a:t>
            </a:r>
            <a:r>
              <a:rPr lang="en-IN" sz="2540" dirty="0" smtClean="0">
                <a:latin typeface="Times New Roman" panose="02020603050405020304" pitchFamily="18" charset="0"/>
                <a:cs typeface="Times New Roman" panose="02020603050405020304" pitchFamily="18" charset="0"/>
              </a:rPr>
              <a:t>odel, a deep learning model</a:t>
            </a:r>
            <a:endParaRPr lang="en-US" sz="2540" dirty="0">
              <a:solidFill>
                <a:srgbClr val="000000"/>
              </a:solidFill>
              <a:latin typeface="Times New Roman" panose="02020603050405020304" pitchFamily="18" charset="0"/>
              <a:cs typeface="Times New Roman" panose="02020603050405020304" pitchFamily="18" charset="0"/>
            </a:endParaRPr>
          </a:p>
        </p:txBody>
      </p:sp>
      <p:sp>
        <p:nvSpPr>
          <p:cNvPr id="11" name="Freeform 11"/>
          <p:cNvSpPr/>
          <p:nvPr/>
        </p:nvSpPr>
        <p:spPr>
          <a:xfrm>
            <a:off x="13117738" y="4444243"/>
            <a:ext cx="4585470" cy="5409656"/>
          </a:xfrm>
          <a:custGeom>
            <a:avLst/>
            <a:gdLst/>
            <a:ahLst/>
            <a:cxnLst/>
            <a:rect l="l" t="t" r="r" b="b"/>
            <a:pathLst>
              <a:path w="4585470" h="5409656">
                <a:moveTo>
                  <a:pt x="0" y="0"/>
                </a:moveTo>
                <a:lnTo>
                  <a:pt x="4585470" y="0"/>
                </a:lnTo>
                <a:lnTo>
                  <a:pt x="4585470" y="5409656"/>
                </a:lnTo>
                <a:lnTo>
                  <a:pt x="0" y="5409656"/>
                </a:lnTo>
                <a:lnTo>
                  <a:pt x="0" y="0"/>
                </a:lnTo>
                <a:close/>
              </a:path>
            </a:pathLst>
          </a:custGeom>
          <a:blipFill>
            <a:blip r:embed="rId3"/>
            <a:stretch>
              <a:fillRect/>
            </a:stretch>
          </a:blipFill>
        </p:spPr>
      </p:sp>
      <p:sp>
        <p:nvSpPr>
          <p:cNvPr id="12" name="TextBox 12"/>
          <p:cNvSpPr txBox="1"/>
          <p:nvPr/>
        </p:nvSpPr>
        <p:spPr>
          <a:xfrm>
            <a:off x="986091" y="1692342"/>
            <a:ext cx="9634702" cy="1033787"/>
          </a:xfrm>
          <a:prstGeom prst="rect">
            <a:avLst/>
          </a:prstGeom>
        </p:spPr>
        <p:txBody>
          <a:bodyPr lIns="0" tIns="0" rIns="0" bIns="0" rtlCol="0" anchor="t">
            <a:spAutoFit/>
          </a:bodyPr>
          <a:lstStyle/>
          <a:p>
            <a:pPr marL="0" lvl="0" indent="0" algn="l">
              <a:lnSpc>
                <a:spcPts val="7760"/>
              </a:lnSpc>
              <a:spcBef>
                <a:spcPct val="0"/>
              </a:spcBef>
            </a:pPr>
            <a:r>
              <a:rPr lang="en-US" sz="8000" dirty="0">
                <a:solidFill>
                  <a:srgbClr val="FEBA32"/>
                </a:solidFill>
                <a:latin typeface="Oswald Bold"/>
              </a:rPr>
              <a:t>IDEA OVERVIEW</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66504" y="841312"/>
            <a:ext cx="414320" cy="8683039"/>
            <a:chOff x="0" y="0"/>
            <a:chExt cx="176600" cy="3701062"/>
          </a:xfrm>
        </p:grpSpPr>
        <p:sp>
          <p:nvSpPr>
            <p:cNvPr id="3" name="Freeform 3"/>
            <p:cNvSpPr/>
            <p:nvPr/>
          </p:nvSpPr>
          <p:spPr>
            <a:xfrm>
              <a:off x="0" y="0"/>
              <a:ext cx="176600" cy="3701062"/>
            </a:xfrm>
            <a:custGeom>
              <a:avLst/>
              <a:gdLst/>
              <a:ahLst/>
              <a:cxnLst/>
              <a:rect l="l" t="t" r="r" b="b"/>
              <a:pathLst>
                <a:path w="176600" h="3701062">
                  <a:moveTo>
                    <a:pt x="0" y="0"/>
                  </a:moveTo>
                  <a:lnTo>
                    <a:pt x="176600" y="0"/>
                  </a:lnTo>
                  <a:lnTo>
                    <a:pt x="176600" y="3701062"/>
                  </a:lnTo>
                  <a:lnTo>
                    <a:pt x="0" y="3701062"/>
                  </a:lnTo>
                  <a:close/>
                </a:path>
              </a:pathLst>
            </a:custGeom>
            <a:solidFill>
              <a:srgbClr val="FEBA32"/>
            </a:solidFill>
          </p:spPr>
        </p:sp>
        <p:sp>
          <p:nvSpPr>
            <p:cNvPr id="4" name="TextBox 4"/>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9909614" y="3644990"/>
            <a:ext cx="7928790" cy="5961095"/>
            <a:chOff x="0" y="0"/>
            <a:chExt cx="752698" cy="565900"/>
          </a:xfrm>
        </p:grpSpPr>
        <p:sp>
          <p:nvSpPr>
            <p:cNvPr id="6" name="Freeform 6"/>
            <p:cNvSpPr/>
            <p:nvPr/>
          </p:nvSpPr>
          <p:spPr>
            <a:xfrm>
              <a:off x="0" y="0"/>
              <a:ext cx="752698" cy="565900"/>
            </a:xfrm>
            <a:custGeom>
              <a:avLst/>
              <a:gdLst/>
              <a:ahLst/>
              <a:cxnLst/>
              <a:rect l="l" t="t" r="r" b="b"/>
              <a:pathLst>
                <a:path w="752698" h="565900">
                  <a:moveTo>
                    <a:pt x="0" y="0"/>
                  </a:moveTo>
                  <a:lnTo>
                    <a:pt x="752698" y="0"/>
                  </a:lnTo>
                  <a:lnTo>
                    <a:pt x="752698" y="565900"/>
                  </a:lnTo>
                  <a:lnTo>
                    <a:pt x="0" y="565900"/>
                  </a:lnTo>
                  <a:close/>
                </a:path>
              </a:pathLst>
            </a:custGeom>
            <a:solidFill>
              <a:srgbClr val="FFFFFF"/>
            </a:solidFill>
          </p:spPr>
        </p:sp>
        <p:sp>
          <p:nvSpPr>
            <p:cNvPr id="7" name="TextBox 7"/>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8" name="Group 8"/>
          <p:cNvGrpSpPr/>
          <p:nvPr/>
        </p:nvGrpSpPr>
        <p:grpSpPr>
          <a:xfrm>
            <a:off x="17200615" y="298796"/>
            <a:ext cx="2174770" cy="696247"/>
            <a:chOff x="0" y="0"/>
            <a:chExt cx="568013" cy="181848"/>
          </a:xfrm>
        </p:grpSpPr>
        <p:sp>
          <p:nvSpPr>
            <p:cNvPr id="9" name="Freeform 9"/>
            <p:cNvSpPr/>
            <p:nvPr/>
          </p:nvSpPr>
          <p:spPr>
            <a:xfrm>
              <a:off x="0" y="0"/>
              <a:ext cx="568013" cy="181848"/>
            </a:xfrm>
            <a:custGeom>
              <a:avLst/>
              <a:gdLst/>
              <a:ahLst/>
              <a:cxnLst/>
              <a:rect l="l" t="t" r="r" b="b"/>
              <a:pathLst>
                <a:path w="568013" h="181848">
                  <a:moveTo>
                    <a:pt x="0" y="0"/>
                  </a:moveTo>
                  <a:lnTo>
                    <a:pt x="568013" y="0"/>
                  </a:lnTo>
                  <a:lnTo>
                    <a:pt x="568013" y="181848"/>
                  </a:lnTo>
                  <a:lnTo>
                    <a:pt x="0" y="181848"/>
                  </a:lnTo>
                  <a:close/>
                </a:path>
              </a:pathLst>
            </a:custGeom>
            <a:solidFill>
              <a:srgbClr val="FEBA32"/>
            </a:solidFill>
          </p:spPr>
        </p:sp>
        <p:sp>
          <p:nvSpPr>
            <p:cNvPr id="10" name="TextBox 10"/>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1" name="Freeform 11"/>
          <p:cNvSpPr/>
          <p:nvPr/>
        </p:nvSpPr>
        <p:spPr>
          <a:xfrm>
            <a:off x="17607010" y="442136"/>
            <a:ext cx="462788" cy="409567"/>
          </a:xfrm>
          <a:custGeom>
            <a:avLst/>
            <a:gdLst/>
            <a:ahLst/>
            <a:cxnLst/>
            <a:rect l="l" t="t" r="r" b="b"/>
            <a:pathLst>
              <a:path w="462788" h="409567">
                <a:moveTo>
                  <a:pt x="0" y="0"/>
                </a:moveTo>
                <a:lnTo>
                  <a:pt x="462788" y="0"/>
                </a:lnTo>
                <a:lnTo>
                  <a:pt x="462788" y="409567"/>
                </a:lnTo>
                <a:lnTo>
                  <a:pt x="0" y="409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810828" y="801980"/>
            <a:ext cx="3124305" cy="2690767"/>
          </a:xfrm>
          <a:custGeom>
            <a:avLst/>
            <a:gdLst/>
            <a:ahLst/>
            <a:cxnLst/>
            <a:rect l="l" t="t" r="r" b="b"/>
            <a:pathLst>
              <a:path w="3124305" h="2690767">
                <a:moveTo>
                  <a:pt x="0" y="0"/>
                </a:moveTo>
                <a:lnTo>
                  <a:pt x="3124305" y="0"/>
                </a:lnTo>
                <a:lnTo>
                  <a:pt x="3124305" y="2690767"/>
                </a:lnTo>
                <a:lnTo>
                  <a:pt x="0" y="2690767"/>
                </a:lnTo>
                <a:lnTo>
                  <a:pt x="0" y="0"/>
                </a:lnTo>
                <a:close/>
              </a:path>
            </a:pathLst>
          </a:custGeom>
          <a:blipFill>
            <a:blip r:embed="rId4"/>
            <a:stretch>
              <a:fillRect/>
            </a:stretch>
          </a:blipFill>
        </p:spPr>
      </p:sp>
      <p:sp>
        <p:nvSpPr>
          <p:cNvPr id="13" name="Freeform 13"/>
          <p:cNvSpPr/>
          <p:nvPr/>
        </p:nvSpPr>
        <p:spPr>
          <a:xfrm>
            <a:off x="810828" y="4161674"/>
            <a:ext cx="2908959" cy="2999460"/>
          </a:xfrm>
          <a:custGeom>
            <a:avLst/>
            <a:gdLst/>
            <a:ahLst/>
            <a:cxnLst/>
            <a:rect l="l" t="t" r="r" b="b"/>
            <a:pathLst>
              <a:path w="2908959" h="2999460">
                <a:moveTo>
                  <a:pt x="0" y="0"/>
                </a:moveTo>
                <a:lnTo>
                  <a:pt x="2908958" y="0"/>
                </a:lnTo>
                <a:lnTo>
                  <a:pt x="2908958" y="2999459"/>
                </a:lnTo>
                <a:lnTo>
                  <a:pt x="0" y="2999459"/>
                </a:lnTo>
                <a:lnTo>
                  <a:pt x="0" y="0"/>
                </a:lnTo>
                <a:close/>
              </a:path>
            </a:pathLst>
          </a:custGeom>
          <a:blipFill>
            <a:blip r:embed="rId5"/>
            <a:stretch>
              <a:fillRect/>
            </a:stretch>
          </a:blipFill>
        </p:spPr>
      </p:sp>
      <p:sp>
        <p:nvSpPr>
          <p:cNvPr id="14" name="Freeform 14"/>
          <p:cNvSpPr/>
          <p:nvPr/>
        </p:nvSpPr>
        <p:spPr>
          <a:xfrm>
            <a:off x="4706921" y="4161674"/>
            <a:ext cx="3013950" cy="2999460"/>
          </a:xfrm>
          <a:custGeom>
            <a:avLst/>
            <a:gdLst/>
            <a:ahLst/>
            <a:cxnLst/>
            <a:rect l="l" t="t" r="r" b="b"/>
            <a:pathLst>
              <a:path w="3013950" h="2999460">
                <a:moveTo>
                  <a:pt x="0" y="0"/>
                </a:moveTo>
                <a:lnTo>
                  <a:pt x="3013950" y="0"/>
                </a:lnTo>
                <a:lnTo>
                  <a:pt x="3013950" y="2999459"/>
                </a:lnTo>
                <a:lnTo>
                  <a:pt x="0" y="2999459"/>
                </a:lnTo>
                <a:lnTo>
                  <a:pt x="0" y="0"/>
                </a:lnTo>
                <a:close/>
              </a:path>
            </a:pathLst>
          </a:custGeom>
          <a:blipFill>
            <a:blip r:embed="rId6"/>
            <a:stretch>
              <a:fillRect/>
            </a:stretch>
          </a:blipFill>
        </p:spPr>
      </p:sp>
      <p:sp>
        <p:nvSpPr>
          <p:cNvPr id="15" name="Freeform 15"/>
          <p:cNvSpPr/>
          <p:nvPr/>
        </p:nvSpPr>
        <p:spPr>
          <a:xfrm>
            <a:off x="-336509" y="8311738"/>
            <a:ext cx="9125585" cy="1651865"/>
          </a:xfrm>
          <a:custGeom>
            <a:avLst/>
            <a:gdLst/>
            <a:ahLst/>
            <a:cxnLst/>
            <a:rect l="l" t="t" r="r" b="b"/>
            <a:pathLst>
              <a:path w="9125585" h="1651865">
                <a:moveTo>
                  <a:pt x="0" y="0"/>
                </a:moveTo>
                <a:lnTo>
                  <a:pt x="9125585" y="0"/>
                </a:lnTo>
                <a:lnTo>
                  <a:pt x="9125585" y="1651865"/>
                </a:lnTo>
                <a:lnTo>
                  <a:pt x="0" y="1651865"/>
                </a:lnTo>
                <a:lnTo>
                  <a:pt x="0" y="0"/>
                </a:lnTo>
                <a:close/>
              </a:path>
            </a:pathLst>
          </a:custGeom>
          <a:blipFill>
            <a:blip r:embed="rId7"/>
            <a:stretch>
              <a:fillRect b="-22592"/>
            </a:stretch>
          </a:blipFill>
        </p:spPr>
      </p:sp>
      <p:sp>
        <p:nvSpPr>
          <p:cNvPr id="16" name="Freeform 16"/>
          <p:cNvSpPr/>
          <p:nvPr/>
        </p:nvSpPr>
        <p:spPr>
          <a:xfrm>
            <a:off x="4631623" y="1176338"/>
            <a:ext cx="3291536" cy="2468652"/>
          </a:xfrm>
          <a:custGeom>
            <a:avLst/>
            <a:gdLst/>
            <a:ahLst/>
            <a:cxnLst/>
            <a:rect l="l" t="t" r="r" b="b"/>
            <a:pathLst>
              <a:path w="3291536" h="2468652">
                <a:moveTo>
                  <a:pt x="0" y="0"/>
                </a:moveTo>
                <a:lnTo>
                  <a:pt x="3291536" y="0"/>
                </a:lnTo>
                <a:lnTo>
                  <a:pt x="3291536" y="2468652"/>
                </a:lnTo>
                <a:lnTo>
                  <a:pt x="0" y="2468652"/>
                </a:lnTo>
                <a:lnTo>
                  <a:pt x="0" y="0"/>
                </a:lnTo>
                <a:close/>
              </a:path>
            </a:pathLst>
          </a:custGeom>
          <a:blipFill>
            <a:blip r:embed="rId8"/>
            <a:stretch>
              <a:fillRect/>
            </a:stretch>
          </a:blipFill>
        </p:spPr>
      </p:sp>
      <p:sp>
        <p:nvSpPr>
          <p:cNvPr id="17" name="TextBox 17"/>
          <p:cNvSpPr txBox="1"/>
          <p:nvPr/>
        </p:nvSpPr>
        <p:spPr>
          <a:xfrm>
            <a:off x="9026457" y="885454"/>
            <a:ext cx="8811202" cy="743793"/>
          </a:xfrm>
          <a:prstGeom prst="rect">
            <a:avLst/>
          </a:prstGeom>
        </p:spPr>
        <p:txBody>
          <a:bodyPr wrap="square" lIns="0" tIns="0" rIns="0" bIns="0" rtlCol="0" anchor="t">
            <a:spAutoFit/>
          </a:bodyPr>
          <a:lstStyle/>
          <a:p>
            <a:pPr marL="0" lvl="0" indent="0" algn="l">
              <a:lnSpc>
                <a:spcPts val="5819"/>
              </a:lnSpc>
              <a:spcBef>
                <a:spcPct val="0"/>
              </a:spcBef>
            </a:pPr>
            <a:r>
              <a:rPr lang="en-US" sz="5999" dirty="0">
                <a:solidFill>
                  <a:srgbClr val="000000"/>
                </a:solidFill>
                <a:latin typeface="Oswald Bold"/>
              </a:rPr>
              <a:t>TECHNICAL OVERVIEW</a:t>
            </a:r>
          </a:p>
        </p:txBody>
      </p:sp>
      <p:sp>
        <p:nvSpPr>
          <p:cNvPr id="18" name="TextBox 18"/>
          <p:cNvSpPr txBox="1"/>
          <p:nvPr/>
        </p:nvSpPr>
        <p:spPr>
          <a:xfrm>
            <a:off x="8694111" y="1581701"/>
            <a:ext cx="9245629" cy="8527976"/>
          </a:xfrm>
          <a:prstGeom prst="rect">
            <a:avLst/>
          </a:prstGeom>
        </p:spPr>
        <p:txBody>
          <a:bodyPr wrap="square" lIns="0" tIns="0" rIns="0" bIns="0" rtlCol="0" anchor="t">
            <a:spAutoFit/>
          </a:bodyPr>
          <a:lstStyle/>
          <a:p>
            <a:pPr marL="342900" indent="-342900" algn="just">
              <a:lnSpc>
                <a:spcPts val="3541"/>
              </a:lnSpc>
              <a:spcBef>
                <a:spcPct val="0"/>
              </a:spcBef>
              <a:buFont typeface="Arial" panose="020B0604020202020204" pitchFamily="34" charset="0"/>
              <a:buChar char="•"/>
            </a:pPr>
            <a:r>
              <a:rPr lang="en-US" sz="2159" spc="-64" dirty="0">
                <a:solidFill>
                  <a:srgbClr val="000000"/>
                </a:solidFill>
                <a:latin typeface="Courier Prime"/>
              </a:rPr>
              <a:t>In our drowsiness detection project, we utilize Python, </a:t>
            </a:r>
            <a:r>
              <a:rPr lang="en-US" sz="2159" spc="-64" dirty="0" err="1">
                <a:solidFill>
                  <a:srgbClr val="000000"/>
                </a:solidFill>
                <a:latin typeface="Courier Prime"/>
              </a:rPr>
              <a:t>dlib</a:t>
            </a:r>
            <a:r>
              <a:rPr lang="en-US" sz="2159" spc="-64" dirty="0">
                <a:solidFill>
                  <a:srgbClr val="000000"/>
                </a:solidFill>
                <a:latin typeface="Courier Prime"/>
              </a:rPr>
              <a:t>, and </a:t>
            </a:r>
            <a:r>
              <a:rPr lang="en-US" sz="2159" spc="-64" dirty="0" err="1">
                <a:solidFill>
                  <a:srgbClr val="000000"/>
                </a:solidFill>
                <a:latin typeface="Courier Prime"/>
              </a:rPr>
              <a:t>OpenCV</a:t>
            </a:r>
            <a:r>
              <a:rPr lang="en-US" sz="2159" spc="-64" dirty="0">
                <a:solidFill>
                  <a:srgbClr val="000000"/>
                </a:solidFill>
                <a:latin typeface="Courier Prime"/>
              </a:rPr>
              <a:t> to create a robust system for real-time monitoring of driver drowsiness. </a:t>
            </a:r>
            <a:endParaRPr lang="en-US" sz="2159" spc="-64" dirty="0" smtClean="0">
              <a:solidFill>
                <a:srgbClr val="000000"/>
              </a:solidFill>
              <a:latin typeface="Courier Prime"/>
            </a:endParaRPr>
          </a:p>
          <a:p>
            <a:pPr marL="342900" indent="-342900" algn="just">
              <a:lnSpc>
                <a:spcPts val="3541"/>
              </a:lnSpc>
              <a:spcBef>
                <a:spcPct val="0"/>
              </a:spcBef>
              <a:buFont typeface="Arial" panose="020B0604020202020204" pitchFamily="34" charset="0"/>
              <a:buChar char="•"/>
            </a:pPr>
            <a:r>
              <a:rPr lang="en-US" sz="2159" spc="-64" dirty="0" smtClean="0">
                <a:solidFill>
                  <a:srgbClr val="000000"/>
                </a:solidFill>
                <a:latin typeface="Courier Prime"/>
              </a:rPr>
              <a:t>The </a:t>
            </a:r>
            <a:r>
              <a:rPr lang="en-US" sz="2159" spc="-64" dirty="0">
                <a:solidFill>
                  <a:srgbClr val="000000"/>
                </a:solidFill>
                <a:latin typeface="Courier Prime"/>
              </a:rPr>
              <a:t>project begins by capturing video frames, followed by face detection and precise facial landmark identification, with a particular focus on eye landmarks. </a:t>
            </a:r>
            <a:endParaRPr lang="en-US" sz="2159" spc="-64" dirty="0" smtClean="0">
              <a:solidFill>
                <a:srgbClr val="000000"/>
              </a:solidFill>
              <a:latin typeface="Courier Prime"/>
            </a:endParaRPr>
          </a:p>
          <a:p>
            <a:pPr marL="342900" indent="-342900" algn="just">
              <a:lnSpc>
                <a:spcPts val="3541"/>
              </a:lnSpc>
              <a:spcBef>
                <a:spcPct val="0"/>
              </a:spcBef>
              <a:buFont typeface="Arial" panose="020B0604020202020204" pitchFamily="34" charset="0"/>
              <a:buChar char="•"/>
            </a:pPr>
            <a:r>
              <a:rPr lang="en-US" sz="2159" spc="-64" dirty="0" smtClean="0">
                <a:solidFill>
                  <a:srgbClr val="000000"/>
                </a:solidFill>
                <a:latin typeface="Courier Prime"/>
              </a:rPr>
              <a:t>The </a:t>
            </a:r>
            <a:r>
              <a:rPr lang="en-US" sz="2159" b="1" spc="-64" dirty="0">
                <a:solidFill>
                  <a:srgbClr val="000000"/>
                </a:solidFill>
                <a:latin typeface="Courier Prime"/>
              </a:rPr>
              <a:t>Eye Aspect Ratio (EAR) </a:t>
            </a:r>
            <a:r>
              <a:rPr lang="en-US" sz="2159" spc="-64" dirty="0">
                <a:solidFill>
                  <a:srgbClr val="000000"/>
                </a:solidFill>
                <a:latin typeface="Courier Prime"/>
              </a:rPr>
              <a:t>is then calculated for each eye using </a:t>
            </a:r>
            <a:r>
              <a:rPr lang="en-US" sz="2159" b="1" spc="-64" dirty="0">
                <a:solidFill>
                  <a:srgbClr val="000000"/>
                </a:solidFill>
                <a:latin typeface="Courier Prime"/>
              </a:rPr>
              <a:t>Euclidean </a:t>
            </a:r>
            <a:r>
              <a:rPr lang="en-US" sz="2159" b="1" spc="-64" dirty="0" smtClean="0">
                <a:solidFill>
                  <a:srgbClr val="000000"/>
                </a:solidFill>
                <a:latin typeface="Courier Prime"/>
              </a:rPr>
              <a:t>distance </a:t>
            </a:r>
            <a:r>
              <a:rPr lang="en-US" sz="2159" spc="-64" dirty="0" smtClean="0">
                <a:solidFill>
                  <a:srgbClr val="000000"/>
                </a:solidFill>
                <a:latin typeface="Courier Prime"/>
              </a:rPr>
              <a:t>measurements, </a:t>
            </a:r>
            <a:r>
              <a:rPr lang="en-US" sz="2159" spc="-64" dirty="0">
                <a:solidFill>
                  <a:srgbClr val="000000"/>
                </a:solidFill>
                <a:latin typeface="Courier Prime"/>
              </a:rPr>
              <a:t>serving as an indicator of </a:t>
            </a:r>
            <a:r>
              <a:rPr lang="en-US" sz="2159" b="1" spc="-64" dirty="0">
                <a:solidFill>
                  <a:srgbClr val="000000"/>
                </a:solidFill>
                <a:latin typeface="Courier Prime"/>
              </a:rPr>
              <a:t>eye openness</a:t>
            </a:r>
            <a:r>
              <a:rPr lang="en-US" sz="2159" spc="-64" dirty="0">
                <a:solidFill>
                  <a:srgbClr val="000000"/>
                </a:solidFill>
                <a:latin typeface="Courier Prime"/>
              </a:rPr>
              <a:t>. </a:t>
            </a:r>
            <a:endParaRPr lang="en-US" sz="2159" spc="-64" dirty="0" smtClean="0">
              <a:solidFill>
                <a:srgbClr val="000000"/>
              </a:solidFill>
              <a:latin typeface="Courier Prime"/>
            </a:endParaRPr>
          </a:p>
          <a:p>
            <a:pPr marL="342900" indent="-342900" algn="just">
              <a:lnSpc>
                <a:spcPts val="3541"/>
              </a:lnSpc>
              <a:spcBef>
                <a:spcPct val="0"/>
              </a:spcBef>
              <a:buFont typeface="Arial" panose="020B0604020202020204" pitchFamily="34" charset="0"/>
              <a:buChar char="•"/>
            </a:pPr>
            <a:r>
              <a:rPr lang="en-US" sz="2159" spc="-64" dirty="0" smtClean="0">
                <a:solidFill>
                  <a:srgbClr val="000000"/>
                </a:solidFill>
                <a:latin typeface="Courier Prime"/>
              </a:rPr>
              <a:t>By </a:t>
            </a:r>
            <a:r>
              <a:rPr lang="en-US" sz="2159" spc="-64" dirty="0">
                <a:solidFill>
                  <a:srgbClr val="000000"/>
                </a:solidFill>
                <a:latin typeface="Courier Prime"/>
              </a:rPr>
              <a:t>continuously comparing EAR values to a predefined threshold, the system detects instances of drowsiness</a:t>
            </a:r>
            <a:r>
              <a:rPr lang="en-US" sz="2159" spc="-64" dirty="0" smtClean="0">
                <a:solidFill>
                  <a:srgbClr val="000000"/>
                </a:solidFill>
                <a:latin typeface="Courier Prime"/>
              </a:rPr>
              <a:t>. Additionally we also consider </a:t>
            </a:r>
            <a:r>
              <a:rPr lang="en-US" sz="2159" b="1" spc="-64" dirty="0" smtClean="0">
                <a:solidFill>
                  <a:srgbClr val="000000"/>
                </a:solidFill>
                <a:latin typeface="Courier Prime"/>
              </a:rPr>
              <a:t>yawning</a:t>
            </a:r>
            <a:r>
              <a:rPr lang="en-US" sz="2159" spc="-64" dirty="0" smtClean="0">
                <a:solidFill>
                  <a:srgbClr val="000000"/>
                </a:solidFill>
                <a:latin typeface="Courier Prime"/>
              </a:rPr>
              <a:t> for drowsiness.</a:t>
            </a:r>
          </a:p>
          <a:p>
            <a:pPr marL="342900" indent="-342900" algn="just">
              <a:lnSpc>
                <a:spcPts val="3541"/>
              </a:lnSpc>
              <a:spcBef>
                <a:spcPct val="0"/>
              </a:spcBef>
              <a:buFont typeface="Arial" panose="020B0604020202020204" pitchFamily="34" charset="0"/>
              <a:buChar char="•"/>
            </a:pPr>
            <a:r>
              <a:rPr lang="en-US" sz="2159" spc="-64" dirty="0" smtClean="0">
                <a:solidFill>
                  <a:srgbClr val="000000"/>
                </a:solidFill>
                <a:latin typeface="Courier Prime"/>
              </a:rPr>
              <a:t>When </a:t>
            </a:r>
            <a:r>
              <a:rPr lang="en-US" sz="2159" spc="-64" dirty="0">
                <a:solidFill>
                  <a:srgbClr val="000000"/>
                </a:solidFill>
                <a:latin typeface="Courier Prime"/>
              </a:rPr>
              <a:t>drowsiness is detected, an alert mechanism is triggered to notify the driver, enhancing road safety</a:t>
            </a:r>
            <a:r>
              <a:rPr lang="en-US" sz="2159" spc="-64" dirty="0" smtClean="0">
                <a:solidFill>
                  <a:srgbClr val="000000"/>
                </a:solidFill>
                <a:latin typeface="Courier Prime"/>
              </a:rPr>
              <a:t>.</a:t>
            </a:r>
          </a:p>
          <a:p>
            <a:pPr marL="342900" indent="-342900" algn="just">
              <a:lnSpc>
                <a:spcPts val="3541"/>
              </a:lnSpc>
              <a:spcBef>
                <a:spcPct val="0"/>
              </a:spcBef>
              <a:buFont typeface="Arial" panose="020B0604020202020204" pitchFamily="34" charset="0"/>
              <a:buChar char="•"/>
            </a:pPr>
            <a:r>
              <a:rPr lang="en-US" sz="2159" spc="-64" dirty="0" smtClean="0">
                <a:solidFill>
                  <a:srgbClr val="000000"/>
                </a:solidFill>
                <a:latin typeface="Courier Prime"/>
              </a:rPr>
              <a:t>The </a:t>
            </a:r>
            <a:r>
              <a:rPr lang="en-US" sz="2159" spc="-64" dirty="0">
                <a:solidFill>
                  <a:srgbClr val="000000"/>
                </a:solidFill>
                <a:latin typeface="Courier Prime"/>
              </a:rPr>
              <a:t>system can be further customized, fine-tuned, and integrated into various environments, making it a valuable tool for reducing accidents caused by drowsy driving.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0135" y="1469782"/>
            <a:ext cx="16261291" cy="8370550"/>
            <a:chOff x="0" y="0"/>
            <a:chExt cx="1781657" cy="917114"/>
          </a:xfrm>
        </p:grpSpPr>
        <p:sp>
          <p:nvSpPr>
            <p:cNvPr id="3" name="Freeform 3"/>
            <p:cNvSpPr/>
            <p:nvPr/>
          </p:nvSpPr>
          <p:spPr>
            <a:xfrm>
              <a:off x="0" y="0"/>
              <a:ext cx="1781658" cy="917114"/>
            </a:xfrm>
            <a:custGeom>
              <a:avLst/>
              <a:gdLst/>
              <a:ahLst/>
              <a:cxnLst/>
              <a:rect l="l" t="t" r="r" b="b"/>
              <a:pathLst>
                <a:path w="1781658" h="917114">
                  <a:moveTo>
                    <a:pt x="0" y="0"/>
                  </a:moveTo>
                  <a:lnTo>
                    <a:pt x="1781658" y="0"/>
                  </a:lnTo>
                  <a:lnTo>
                    <a:pt x="1781658" y="917114"/>
                  </a:lnTo>
                  <a:lnTo>
                    <a:pt x="0" y="917114"/>
                  </a:lnTo>
                  <a:close/>
                </a:path>
              </a:pathLst>
            </a:custGeom>
            <a:solidFill>
              <a:srgbClr val="FEBA32"/>
            </a:solidFill>
          </p:spPr>
        </p:sp>
        <p:sp>
          <p:nvSpPr>
            <p:cNvPr id="4" name="TextBox 4"/>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5" name="Group 5"/>
          <p:cNvGrpSpPr/>
          <p:nvPr/>
        </p:nvGrpSpPr>
        <p:grpSpPr>
          <a:xfrm>
            <a:off x="877985" y="834120"/>
            <a:ext cx="17073450" cy="9276183"/>
            <a:chOff x="0" y="0"/>
            <a:chExt cx="1870641" cy="1016339"/>
          </a:xfrm>
        </p:grpSpPr>
        <p:sp>
          <p:nvSpPr>
            <p:cNvPr id="6" name="Freeform 6"/>
            <p:cNvSpPr/>
            <p:nvPr/>
          </p:nvSpPr>
          <p:spPr>
            <a:xfrm>
              <a:off x="0" y="0"/>
              <a:ext cx="1870641" cy="1016339"/>
            </a:xfrm>
            <a:custGeom>
              <a:avLst/>
              <a:gdLst/>
              <a:ahLst/>
              <a:cxnLst/>
              <a:rect l="l" t="t" r="r" b="b"/>
              <a:pathLst>
                <a:path w="1870641" h="1016339">
                  <a:moveTo>
                    <a:pt x="0" y="0"/>
                  </a:moveTo>
                  <a:lnTo>
                    <a:pt x="1870641" y="0"/>
                  </a:lnTo>
                  <a:lnTo>
                    <a:pt x="1870641" y="1016339"/>
                  </a:lnTo>
                  <a:lnTo>
                    <a:pt x="0" y="1016339"/>
                  </a:lnTo>
                  <a:close/>
                </a:path>
              </a:pathLst>
            </a:custGeom>
            <a:solidFill>
              <a:srgbClr val="FFFFFF"/>
            </a:solidFill>
          </p:spPr>
        </p:sp>
        <p:sp>
          <p:nvSpPr>
            <p:cNvPr id="7" name="TextBox 7"/>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9" name="TextBox 9"/>
          <p:cNvSpPr txBox="1"/>
          <p:nvPr/>
        </p:nvSpPr>
        <p:spPr>
          <a:xfrm>
            <a:off x="1042625" y="4033211"/>
            <a:ext cx="10293997" cy="3398366"/>
          </a:xfrm>
          <a:prstGeom prst="rect">
            <a:avLst/>
          </a:prstGeom>
        </p:spPr>
        <p:txBody>
          <a:bodyPr lIns="0" tIns="0" rIns="0" bIns="0" rtlCol="0" anchor="t">
            <a:spAutoFit/>
          </a:bodyPr>
          <a:lstStyle/>
          <a:p>
            <a:pPr>
              <a:lnSpc>
                <a:spcPts val="5349"/>
              </a:lnSpc>
            </a:pPr>
            <a:r>
              <a:rPr lang="en-US" sz="3821" dirty="0" smtClean="0">
                <a:solidFill>
                  <a:srgbClr val="000000"/>
                </a:solidFill>
                <a:latin typeface="Canva Sans Bold"/>
              </a:rPr>
              <a:t>1.DLIB</a:t>
            </a:r>
            <a:endParaRPr lang="en-US" sz="3821" dirty="0">
              <a:solidFill>
                <a:srgbClr val="000000"/>
              </a:solidFill>
              <a:latin typeface="Canva Sans Bold"/>
            </a:endParaRPr>
          </a:p>
          <a:p>
            <a:pPr>
              <a:lnSpc>
                <a:spcPts val="5349"/>
              </a:lnSpc>
            </a:pPr>
            <a:r>
              <a:rPr lang="en-US" sz="3821" dirty="0" smtClean="0">
                <a:solidFill>
                  <a:srgbClr val="000000"/>
                </a:solidFill>
                <a:latin typeface="Canva Sans Bold"/>
              </a:rPr>
              <a:t>2.OPENCV</a:t>
            </a:r>
            <a:endParaRPr lang="en-US" sz="3821" dirty="0">
              <a:solidFill>
                <a:srgbClr val="000000"/>
              </a:solidFill>
              <a:latin typeface="Canva Sans Bold"/>
            </a:endParaRPr>
          </a:p>
          <a:p>
            <a:pPr>
              <a:lnSpc>
                <a:spcPts val="5349"/>
              </a:lnSpc>
            </a:pPr>
            <a:r>
              <a:rPr lang="en-US" sz="3821" dirty="0" smtClean="0">
                <a:solidFill>
                  <a:srgbClr val="000000"/>
                </a:solidFill>
                <a:latin typeface="Canva Sans Bold"/>
              </a:rPr>
              <a:t>3.NUMPY</a:t>
            </a:r>
          </a:p>
          <a:p>
            <a:pPr>
              <a:lnSpc>
                <a:spcPts val="5349"/>
              </a:lnSpc>
            </a:pPr>
            <a:r>
              <a:rPr lang="en-US" sz="3821" dirty="0" smtClean="0">
                <a:solidFill>
                  <a:srgbClr val="000000"/>
                </a:solidFill>
                <a:latin typeface="Canva Sans Bold"/>
              </a:rPr>
              <a:t>4.PYTHON</a:t>
            </a:r>
            <a:endParaRPr lang="en-US" sz="3821" dirty="0">
              <a:solidFill>
                <a:srgbClr val="000000"/>
              </a:solidFill>
              <a:latin typeface="Canva Sans Bold"/>
            </a:endParaRPr>
          </a:p>
          <a:p>
            <a:pPr>
              <a:lnSpc>
                <a:spcPts val="5349"/>
              </a:lnSpc>
            </a:pPr>
            <a:endParaRPr lang="en-US" sz="3821" dirty="0">
              <a:solidFill>
                <a:srgbClr val="000000"/>
              </a:solidFill>
              <a:latin typeface="Canva Sans Bold"/>
            </a:endParaRPr>
          </a:p>
        </p:txBody>
      </p:sp>
      <p:sp>
        <p:nvSpPr>
          <p:cNvPr id="11" name="TextBox 10"/>
          <p:cNvSpPr txBox="1"/>
          <p:nvPr/>
        </p:nvSpPr>
        <p:spPr>
          <a:xfrm>
            <a:off x="2440280" y="1118136"/>
            <a:ext cx="9525000" cy="1371600"/>
          </a:xfrm>
          <a:prstGeom prst="rect">
            <a:avLst/>
          </a:prstGeom>
          <a:noFill/>
        </p:spPr>
        <p:txBody>
          <a:bodyPr wrap="square" rtlCol="0">
            <a:spAutoFit/>
          </a:bodyPr>
          <a:lstStyle/>
          <a:p>
            <a:endParaRPr lang="en-IN" dirty="0"/>
          </a:p>
        </p:txBody>
      </p:sp>
      <p:sp>
        <p:nvSpPr>
          <p:cNvPr id="12" name="TextBox 12"/>
          <p:cNvSpPr txBox="1"/>
          <p:nvPr/>
        </p:nvSpPr>
        <p:spPr>
          <a:xfrm>
            <a:off x="565800" y="1265936"/>
            <a:ext cx="9634702" cy="2000548"/>
          </a:xfrm>
          <a:prstGeom prst="rect">
            <a:avLst/>
          </a:prstGeom>
        </p:spPr>
        <p:txBody>
          <a:bodyPr lIns="0" tIns="0" rIns="0" bIns="0" rtlCol="0" anchor="t">
            <a:spAutoFit/>
          </a:bodyPr>
          <a:lstStyle/>
          <a:p>
            <a:pPr marL="0" lvl="0" indent="0" algn="l">
              <a:lnSpc>
                <a:spcPts val="7760"/>
              </a:lnSpc>
              <a:spcBef>
                <a:spcPct val="0"/>
              </a:spcBef>
            </a:pPr>
            <a:r>
              <a:rPr lang="en-US" sz="8000" dirty="0" smtClean="0">
                <a:solidFill>
                  <a:srgbClr val="FEBA32"/>
                </a:solidFill>
                <a:latin typeface="Oswald Bold"/>
              </a:rPr>
              <a:t>TECHSTACKS AND WORKFLOW</a:t>
            </a:r>
            <a:endParaRPr lang="en-US" sz="8000" dirty="0">
              <a:solidFill>
                <a:srgbClr val="FEBA32"/>
              </a:solidFill>
              <a:latin typeface="Oswald Bold"/>
            </a:endParaRPr>
          </a:p>
        </p:txBody>
      </p:sp>
      <p:sp>
        <p:nvSpPr>
          <p:cNvPr id="10" name="Rectangle 9"/>
          <p:cNvSpPr/>
          <p:nvPr/>
        </p:nvSpPr>
        <p:spPr>
          <a:xfrm>
            <a:off x="10624918" y="713769"/>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chemeClr val="tx1"/>
                </a:solidFill>
                <a:latin typeface="Times New Roman" panose="02020603050405020304" pitchFamily="18" charset="0"/>
                <a:cs typeface="Times New Roman" panose="02020603050405020304" pitchFamily="18" charset="0"/>
              </a:rPr>
              <a:t>C</a:t>
            </a:r>
            <a:r>
              <a:rPr lang="en-GB" sz="3000" dirty="0" smtClean="0">
                <a:solidFill>
                  <a:schemeClr val="tx1"/>
                </a:solidFill>
                <a:latin typeface="Times New Roman" panose="02020603050405020304" pitchFamily="18" charset="0"/>
                <a:cs typeface="Times New Roman" panose="02020603050405020304" pitchFamily="18" charset="0"/>
              </a:rPr>
              <a:t>amera</a:t>
            </a:r>
            <a:endParaRPr lang="en-IN" sz="3000" dirty="0">
              <a:solidFill>
                <a:schemeClr val="tx1"/>
              </a:solidFill>
              <a:latin typeface="Times New Roman" panose="02020603050405020304" pitchFamily="18" charset="0"/>
              <a:cs typeface="Times New Roman" panose="02020603050405020304" pitchFamily="18" charset="0"/>
            </a:endParaRPr>
          </a:p>
        </p:txBody>
      </p:sp>
      <p:cxnSp>
        <p:nvCxnSpPr>
          <p:cNvPr id="14" name="Straight Arrow Connector 13"/>
          <p:cNvCxnSpPr>
            <a:stCxn id="10" idx="2"/>
            <a:endCxn id="16" idx="0"/>
          </p:cNvCxnSpPr>
          <p:nvPr/>
        </p:nvCxnSpPr>
        <p:spPr>
          <a:xfrm>
            <a:off x="12186329" y="1360082"/>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10624918" y="1846144"/>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Face Detection</a:t>
            </a:r>
            <a:endParaRPr lang="en-IN" sz="3000" dirty="0">
              <a:solidFill>
                <a:schemeClr val="tx1"/>
              </a:solidFill>
              <a:latin typeface="Times New Roman" panose="02020603050405020304" pitchFamily="18" charset="0"/>
              <a:cs typeface="Times New Roman" panose="02020603050405020304" pitchFamily="18" charset="0"/>
            </a:endParaRPr>
          </a:p>
        </p:txBody>
      </p:sp>
      <p:cxnSp>
        <p:nvCxnSpPr>
          <p:cNvPr id="25" name="Straight Arrow Connector 24"/>
          <p:cNvCxnSpPr/>
          <p:nvPr/>
        </p:nvCxnSpPr>
        <p:spPr>
          <a:xfrm>
            <a:off x="12186329" y="2492457"/>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12186329" y="2978519"/>
            <a:ext cx="23588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rot="10800000">
            <a:off x="9827477" y="2978519"/>
            <a:ext cx="2376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9827477" y="2978518"/>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14545181" y="2989184"/>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45"/>
          <p:cNvSpPr/>
          <p:nvPr/>
        </p:nvSpPr>
        <p:spPr>
          <a:xfrm>
            <a:off x="8266066" y="3452854"/>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Eye Tracking</a:t>
            </a:r>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47" name="Rectangle 46"/>
          <p:cNvSpPr/>
          <p:nvPr/>
        </p:nvSpPr>
        <p:spPr>
          <a:xfrm>
            <a:off x="12936453" y="3474804"/>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Mouth Tracking</a:t>
            </a:r>
            <a:endParaRPr lang="en-IN" sz="3000" dirty="0">
              <a:solidFill>
                <a:schemeClr val="tx1"/>
              </a:solidFill>
              <a:latin typeface="Times New Roman" panose="02020603050405020304" pitchFamily="18" charset="0"/>
              <a:cs typeface="Times New Roman" panose="02020603050405020304" pitchFamily="18" charset="0"/>
            </a:endParaRPr>
          </a:p>
        </p:txBody>
      </p:sp>
      <p:cxnSp>
        <p:nvCxnSpPr>
          <p:cNvPr id="91" name="Straight Arrow Connector 90"/>
          <p:cNvCxnSpPr/>
          <p:nvPr/>
        </p:nvCxnSpPr>
        <p:spPr>
          <a:xfrm>
            <a:off x="9820781" y="4099167"/>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a:off x="14545181" y="4115493"/>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3" name="Rectangle 92"/>
          <p:cNvSpPr/>
          <p:nvPr/>
        </p:nvSpPr>
        <p:spPr>
          <a:xfrm>
            <a:off x="8259370" y="4601555"/>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b="1" dirty="0" smtClean="0">
                <a:solidFill>
                  <a:schemeClr val="tx1"/>
                </a:solidFill>
                <a:latin typeface="Times New Roman" panose="02020603050405020304" pitchFamily="18" charset="0"/>
                <a:cs typeface="Times New Roman" panose="02020603050405020304" pitchFamily="18" charset="0"/>
              </a:rPr>
              <a:t>Calculate EAR</a:t>
            </a:r>
            <a:endParaRPr lang="en-IN" sz="3000" b="1" dirty="0">
              <a:solidFill>
                <a:schemeClr val="tx1"/>
              </a:solidFill>
              <a:latin typeface="Times New Roman" panose="02020603050405020304" pitchFamily="18" charset="0"/>
              <a:cs typeface="Times New Roman" panose="02020603050405020304" pitchFamily="18" charset="0"/>
            </a:endParaRPr>
          </a:p>
        </p:txBody>
      </p:sp>
      <p:sp>
        <p:nvSpPr>
          <p:cNvPr id="94" name="Rectangle 93"/>
          <p:cNvSpPr/>
          <p:nvPr/>
        </p:nvSpPr>
        <p:spPr>
          <a:xfrm>
            <a:off x="12983770" y="4586480"/>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Calculate MOR</a:t>
            </a:r>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10986529" y="3013307"/>
            <a:ext cx="2745249" cy="461665"/>
          </a:xfrm>
          <a:prstGeom prst="rect">
            <a:avLst/>
          </a:prstGeom>
          <a:noFill/>
        </p:spPr>
        <p:txBody>
          <a:bodyPr wrap="square" rtlCol="0">
            <a:spAutoFit/>
          </a:bodyPr>
          <a:lstStyle/>
          <a:p>
            <a:r>
              <a:rPr lang="en-GB" sz="2400" dirty="0" smtClean="0"/>
              <a:t>MODEL TRAINING</a:t>
            </a:r>
            <a:endParaRPr lang="en-IN" sz="2400" dirty="0"/>
          </a:p>
        </p:txBody>
      </p:sp>
      <p:cxnSp>
        <p:nvCxnSpPr>
          <p:cNvPr id="96" name="Straight Arrow Connector 95"/>
          <p:cNvCxnSpPr/>
          <p:nvPr/>
        </p:nvCxnSpPr>
        <p:spPr>
          <a:xfrm>
            <a:off x="9827477" y="5247868"/>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a:off x="14545181" y="5249437"/>
            <a:ext cx="0" cy="445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flipV="1">
            <a:off x="9820781" y="5697889"/>
            <a:ext cx="4699156" cy="36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Flowchart: Decision 102"/>
          <p:cNvSpPr/>
          <p:nvPr/>
        </p:nvSpPr>
        <p:spPr>
          <a:xfrm>
            <a:off x="10577541" y="6196225"/>
            <a:ext cx="3424967" cy="121920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rPr>
              <a:t>DROWSY?</a:t>
            </a:r>
            <a:endParaRPr lang="en-IN" sz="3000" dirty="0">
              <a:solidFill>
                <a:schemeClr val="tx1"/>
              </a:solidFill>
            </a:endParaRPr>
          </a:p>
        </p:txBody>
      </p:sp>
      <p:cxnSp>
        <p:nvCxnSpPr>
          <p:cNvPr id="106" name="Straight Arrow Connector 105"/>
          <p:cNvCxnSpPr/>
          <p:nvPr/>
        </p:nvCxnSpPr>
        <p:spPr>
          <a:xfrm>
            <a:off x="12290025" y="5715909"/>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a:off x="12290024" y="7415425"/>
            <a:ext cx="0" cy="486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rot="16200000" flipH="1">
            <a:off x="14280029" y="6558396"/>
            <a:ext cx="3135" cy="527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1" name="Rectangle 120"/>
          <p:cNvSpPr/>
          <p:nvPr/>
        </p:nvSpPr>
        <p:spPr>
          <a:xfrm>
            <a:off x="10728613" y="7934303"/>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‘Active’</a:t>
            </a:r>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123" name="Rectangle 122"/>
          <p:cNvSpPr/>
          <p:nvPr/>
        </p:nvSpPr>
        <p:spPr>
          <a:xfrm>
            <a:off x="14545181" y="6497256"/>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‘Drowsy’</a:t>
            </a:r>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124" name="TextBox 123"/>
          <p:cNvSpPr txBox="1"/>
          <p:nvPr/>
        </p:nvSpPr>
        <p:spPr>
          <a:xfrm>
            <a:off x="13868057" y="6303300"/>
            <a:ext cx="1179425" cy="477054"/>
          </a:xfrm>
          <a:prstGeom prst="rect">
            <a:avLst/>
          </a:prstGeom>
          <a:noFill/>
        </p:spPr>
        <p:txBody>
          <a:bodyPr wrap="square" rtlCol="0">
            <a:spAutoFit/>
          </a:bodyPr>
          <a:lstStyle/>
          <a:p>
            <a:r>
              <a:rPr lang="en-GB" sz="2500" dirty="0" smtClean="0"/>
              <a:t>yes</a:t>
            </a:r>
            <a:endParaRPr lang="en-IN" sz="2500" dirty="0"/>
          </a:p>
        </p:txBody>
      </p:sp>
      <p:sp>
        <p:nvSpPr>
          <p:cNvPr id="125" name="TextBox 124"/>
          <p:cNvSpPr txBox="1"/>
          <p:nvPr/>
        </p:nvSpPr>
        <p:spPr>
          <a:xfrm>
            <a:off x="12335856" y="7390806"/>
            <a:ext cx="1179425" cy="477054"/>
          </a:xfrm>
          <a:prstGeom prst="rect">
            <a:avLst/>
          </a:prstGeom>
          <a:noFill/>
        </p:spPr>
        <p:txBody>
          <a:bodyPr wrap="square" rtlCol="0">
            <a:spAutoFit/>
          </a:bodyPr>
          <a:lstStyle/>
          <a:p>
            <a:r>
              <a:rPr lang="en-GB" sz="2500" dirty="0" smtClean="0"/>
              <a:t>no</a:t>
            </a:r>
            <a:endParaRPr lang="en-IN" sz="2500" dirty="0"/>
          </a:p>
        </p:txBody>
      </p:sp>
      <p:cxnSp>
        <p:nvCxnSpPr>
          <p:cNvPr id="127" name="Straight Arrow Connector 126"/>
          <p:cNvCxnSpPr>
            <a:stCxn id="123" idx="2"/>
          </p:cNvCxnSpPr>
          <p:nvPr/>
        </p:nvCxnSpPr>
        <p:spPr>
          <a:xfrm>
            <a:off x="16106592" y="7143569"/>
            <a:ext cx="0" cy="485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14519937" y="7649706"/>
            <a:ext cx="3122822" cy="6463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smtClean="0">
                <a:solidFill>
                  <a:schemeClr val="tx1"/>
                </a:solidFill>
                <a:latin typeface="Times New Roman" panose="02020603050405020304" pitchFamily="18" charset="0"/>
                <a:cs typeface="Times New Roman" panose="02020603050405020304" pitchFamily="18" charset="0"/>
              </a:rPr>
              <a:t>Alert</a:t>
            </a:r>
            <a:endParaRPr lang="en-IN" sz="3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53556" y="0"/>
            <a:ext cx="7134444" cy="10287000"/>
            <a:chOff x="0" y="0"/>
            <a:chExt cx="9512593" cy="13716000"/>
          </a:xfrm>
        </p:grpSpPr>
        <p:pic>
          <p:nvPicPr>
            <p:cNvPr id="3" name="Picture 3"/>
            <p:cNvPicPr>
              <a:picLocks noChangeAspect="1"/>
            </p:cNvPicPr>
            <p:nvPr/>
          </p:nvPicPr>
          <p:blipFill>
            <a:blip r:embed="rId2"/>
            <a:srcRect l="26882" r="26882"/>
            <a:stretch>
              <a:fillRect/>
            </a:stretch>
          </p:blipFill>
          <p:spPr>
            <a:xfrm>
              <a:off x="0" y="0"/>
              <a:ext cx="9512593" cy="13716000"/>
            </a:xfrm>
            <a:prstGeom prst="rect">
              <a:avLst/>
            </a:prstGeom>
          </p:spPr>
        </p:pic>
      </p:grpSp>
      <p:grpSp>
        <p:nvGrpSpPr>
          <p:cNvPr id="4" name="Group 4"/>
          <p:cNvGrpSpPr/>
          <p:nvPr/>
        </p:nvGrpSpPr>
        <p:grpSpPr>
          <a:xfrm>
            <a:off x="1439199" y="1692342"/>
            <a:ext cx="11763147" cy="8210028"/>
            <a:chOff x="0" y="0"/>
            <a:chExt cx="1288821" cy="899526"/>
          </a:xfrm>
        </p:grpSpPr>
        <p:sp>
          <p:nvSpPr>
            <p:cNvPr id="5" name="Freeform 5"/>
            <p:cNvSpPr/>
            <p:nvPr/>
          </p:nvSpPr>
          <p:spPr>
            <a:xfrm>
              <a:off x="0" y="0"/>
              <a:ext cx="1288821" cy="899526"/>
            </a:xfrm>
            <a:custGeom>
              <a:avLst/>
              <a:gdLst/>
              <a:ahLst/>
              <a:cxnLst/>
              <a:rect l="l" t="t" r="r" b="b"/>
              <a:pathLst>
                <a:path w="1288821" h="899526">
                  <a:moveTo>
                    <a:pt x="0" y="0"/>
                  </a:moveTo>
                  <a:lnTo>
                    <a:pt x="1288821" y="0"/>
                  </a:lnTo>
                  <a:lnTo>
                    <a:pt x="1288821" y="899526"/>
                  </a:lnTo>
                  <a:lnTo>
                    <a:pt x="0" y="899526"/>
                  </a:lnTo>
                  <a:close/>
                </a:path>
              </a:pathLst>
            </a:custGeom>
            <a:solidFill>
              <a:srgbClr val="FEBA32"/>
            </a:solidFill>
          </p:spPr>
        </p:sp>
        <p:sp>
          <p:nvSpPr>
            <p:cNvPr id="6" name="TextBox 6"/>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125358" y="79468"/>
            <a:ext cx="12672802" cy="9312090"/>
            <a:chOff x="0" y="0"/>
            <a:chExt cx="1388487" cy="1020273"/>
          </a:xfrm>
        </p:grpSpPr>
        <p:sp>
          <p:nvSpPr>
            <p:cNvPr id="8" name="Freeform 8"/>
            <p:cNvSpPr/>
            <p:nvPr/>
          </p:nvSpPr>
          <p:spPr>
            <a:xfrm>
              <a:off x="0" y="0"/>
              <a:ext cx="1388487" cy="1020273"/>
            </a:xfrm>
            <a:custGeom>
              <a:avLst/>
              <a:gdLst/>
              <a:ahLst/>
              <a:cxnLst/>
              <a:rect l="l" t="t" r="r" b="b"/>
              <a:pathLst>
                <a:path w="1388487" h="1020273">
                  <a:moveTo>
                    <a:pt x="0" y="0"/>
                  </a:moveTo>
                  <a:lnTo>
                    <a:pt x="1388487" y="0"/>
                  </a:lnTo>
                  <a:lnTo>
                    <a:pt x="1388487" y="1020273"/>
                  </a:lnTo>
                  <a:lnTo>
                    <a:pt x="0" y="1020273"/>
                  </a:lnTo>
                  <a:close/>
                </a:path>
              </a:pathLst>
            </a:custGeom>
            <a:solidFill>
              <a:srgbClr val="FFFFFF"/>
            </a:solidFill>
          </p:spPr>
        </p:sp>
        <p:sp>
          <p:nvSpPr>
            <p:cNvPr id="9" name="TextBox 9"/>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0" name="Freeform 10"/>
          <p:cNvSpPr/>
          <p:nvPr/>
        </p:nvSpPr>
        <p:spPr>
          <a:xfrm>
            <a:off x="17607010" y="442136"/>
            <a:ext cx="462788" cy="409567"/>
          </a:xfrm>
          <a:custGeom>
            <a:avLst/>
            <a:gdLst/>
            <a:ahLst/>
            <a:cxnLst/>
            <a:rect l="l" t="t" r="r" b="b"/>
            <a:pathLst>
              <a:path w="462788" h="409567">
                <a:moveTo>
                  <a:pt x="0" y="0"/>
                </a:moveTo>
                <a:lnTo>
                  <a:pt x="462788" y="0"/>
                </a:lnTo>
                <a:lnTo>
                  <a:pt x="462788" y="409567"/>
                </a:lnTo>
                <a:lnTo>
                  <a:pt x="0" y="40956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TextBox 11"/>
          <p:cNvSpPr txBox="1"/>
          <p:nvPr/>
        </p:nvSpPr>
        <p:spPr>
          <a:xfrm>
            <a:off x="480509" y="2056217"/>
            <a:ext cx="12283015" cy="7335341"/>
          </a:xfrm>
          <a:prstGeom prst="rect">
            <a:avLst/>
          </a:prstGeom>
        </p:spPr>
        <p:txBody>
          <a:bodyPr lIns="0" tIns="0" rIns="0" bIns="0" rtlCol="0" anchor="t">
            <a:spAutoFit/>
          </a:bodyPr>
          <a:lstStyle/>
          <a:p>
            <a:pPr algn="just">
              <a:lnSpc>
                <a:spcPts val="4807"/>
              </a:lnSpc>
            </a:pPr>
            <a:r>
              <a:rPr lang="en-US" sz="2540" dirty="0" smtClean="0">
                <a:solidFill>
                  <a:srgbClr val="000000"/>
                </a:solidFill>
                <a:latin typeface="Times New Roman" panose="02020603050405020304" pitchFamily="18" charset="0"/>
                <a:cs typeface="Times New Roman" panose="02020603050405020304" pitchFamily="18" charset="0"/>
              </a:rPr>
              <a:t>The</a:t>
            </a:r>
            <a:r>
              <a:rPr lang="en-US" sz="2844" dirty="0" smtClean="0">
                <a:solidFill>
                  <a:srgbClr val="000000"/>
                </a:solidFill>
                <a:latin typeface="Times New Roman" panose="02020603050405020304" pitchFamily="18" charset="0"/>
                <a:cs typeface="Times New Roman" panose="02020603050405020304" pitchFamily="18" charset="0"/>
              </a:rPr>
              <a:t> </a:t>
            </a:r>
            <a:r>
              <a:rPr lang="en-US" sz="2540" dirty="0" smtClean="0">
                <a:solidFill>
                  <a:srgbClr val="000000"/>
                </a:solidFill>
                <a:latin typeface="Times New Roman" panose="02020603050405020304" pitchFamily="18" charset="0"/>
                <a:cs typeface="Times New Roman" panose="02020603050405020304" pitchFamily="18" charset="0"/>
              </a:rPr>
              <a:t>market prospects for a drowsiness detection system utilizing the </a:t>
            </a:r>
            <a:r>
              <a:rPr lang="en-US" sz="2540" dirty="0" err="1" smtClean="0">
                <a:solidFill>
                  <a:srgbClr val="000000"/>
                </a:solidFill>
                <a:latin typeface="Times New Roman" panose="02020603050405020304" pitchFamily="18" charset="0"/>
                <a:cs typeface="Times New Roman" panose="02020603050405020304" pitchFamily="18" charset="0"/>
              </a:rPr>
              <a:t>euclidean</a:t>
            </a:r>
            <a:r>
              <a:rPr lang="en-US" sz="2540" dirty="0" smtClean="0">
                <a:solidFill>
                  <a:srgbClr val="000000"/>
                </a:solidFill>
                <a:latin typeface="Times New Roman" panose="02020603050405020304" pitchFamily="18" charset="0"/>
                <a:cs typeface="Times New Roman" panose="02020603050405020304" pitchFamily="18" charset="0"/>
              </a:rPr>
              <a:t> distance concept with python, </a:t>
            </a:r>
            <a:r>
              <a:rPr lang="en-US" sz="2540" dirty="0" err="1" smtClean="0">
                <a:solidFill>
                  <a:srgbClr val="000000"/>
                </a:solidFill>
                <a:latin typeface="Times New Roman" panose="02020603050405020304" pitchFamily="18" charset="0"/>
                <a:cs typeface="Times New Roman" panose="02020603050405020304" pitchFamily="18" charset="0"/>
              </a:rPr>
              <a:t>dlib</a:t>
            </a:r>
            <a:r>
              <a:rPr lang="en-US" sz="2540" dirty="0" smtClean="0">
                <a:solidFill>
                  <a:srgbClr val="000000"/>
                </a:solidFill>
                <a:latin typeface="Times New Roman" panose="02020603050405020304" pitchFamily="18" charset="0"/>
                <a:cs typeface="Times New Roman" panose="02020603050405020304" pitchFamily="18" charset="0"/>
              </a:rPr>
              <a:t>, and </a:t>
            </a:r>
            <a:r>
              <a:rPr lang="en-US" sz="2540" dirty="0" err="1" smtClean="0">
                <a:solidFill>
                  <a:srgbClr val="000000"/>
                </a:solidFill>
                <a:latin typeface="Times New Roman" panose="02020603050405020304" pitchFamily="18" charset="0"/>
                <a:cs typeface="Times New Roman" panose="02020603050405020304" pitchFamily="18" charset="0"/>
              </a:rPr>
              <a:t>opencv</a:t>
            </a:r>
            <a:r>
              <a:rPr lang="en-US" sz="2540" dirty="0" smtClean="0">
                <a:solidFill>
                  <a:srgbClr val="000000"/>
                </a:solidFill>
                <a:latin typeface="Times New Roman" panose="02020603050405020304" pitchFamily="18" charset="0"/>
                <a:cs typeface="Times New Roman" panose="02020603050405020304" pitchFamily="18" charset="0"/>
              </a:rPr>
              <a:t> are highly promising, with potential applications in the </a:t>
            </a:r>
          </a:p>
          <a:p>
            <a:pPr algn="just">
              <a:lnSpc>
                <a:spcPts val="4807"/>
              </a:lnSpc>
            </a:pPr>
            <a:endParaRPr lang="en-US" sz="2540" dirty="0" smtClean="0">
              <a:solidFill>
                <a:srgbClr val="000000"/>
              </a:solidFill>
              <a:latin typeface="Times New Roman" panose="02020603050405020304" pitchFamily="18" charset="0"/>
              <a:cs typeface="Times New Roman" panose="02020603050405020304" pitchFamily="18" charset="0"/>
            </a:endParaRPr>
          </a:p>
          <a:p>
            <a:pPr marL="614109" lvl="1" indent="-307054" algn="just">
              <a:lnSpc>
                <a:spcPts val="4807"/>
              </a:lnSpc>
              <a:buFont typeface="Arial"/>
              <a:buChar char="•"/>
            </a:pPr>
            <a:r>
              <a:rPr lang="en-US" sz="2540" dirty="0" smtClean="0">
                <a:solidFill>
                  <a:srgbClr val="000000"/>
                </a:solidFill>
                <a:latin typeface="Times New Roman" panose="02020603050405020304" pitchFamily="18" charset="0"/>
                <a:cs typeface="Times New Roman" panose="02020603050405020304" pitchFamily="18" charset="0"/>
              </a:rPr>
              <a:t>AUTOMOTIVE </a:t>
            </a:r>
            <a:r>
              <a:rPr lang="en-US" sz="2540" dirty="0">
                <a:solidFill>
                  <a:srgbClr val="000000"/>
                </a:solidFill>
                <a:latin typeface="Times New Roman" panose="02020603050405020304" pitchFamily="18" charset="0"/>
                <a:cs typeface="Times New Roman" panose="02020603050405020304" pitchFamily="18" charset="0"/>
              </a:rPr>
              <a:t>INDUSTRY, </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FLEET MANAGEMENT,</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COMMERCIAL VEHICLES, </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CONSUMER ELECTRONICS, </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RIDE-SHARING SERVICES,</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HEALTHCARE, AND</a:t>
            </a:r>
          </a:p>
          <a:p>
            <a:pPr marL="614109" lvl="1" indent="-307054" algn="just">
              <a:lnSpc>
                <a:spcPts val="4807"/>
              </a:lnSpc>
              <a:buFont typeface="Arial"/>
              <a:buChar char="•"/>
            </a:pPr>
            <a:r>
              <a:rPr lang="en-US" sz="2540" dirty="0">
                <a:solidFill>
                  <a:srgbClr val="000000"/>
                </a:solidFill>
                <a:latin typeface="Times New Roman" panose="02020603050405020304" pitchFamily="18" charset="0"/>
                <a:cs typeface="Times New Roman" panose="02020603050405020304" pitchFamily="18" charset="0"/>
              </a:rPr>
              <a:t>RESEARCH</a:t>
            </a:r>
          </a:p>
          <a:p>
            <a:pPr>
              <a:lnSpc>
                <a:spcPts val="4638"/>
              </a:lnSpc>
            </a:pPr>
            <a:endParaRPr lang="en-US" sz="2844" dirty="0">
              <a:solidFill>
                <a:srgbClr val="000000"/>
              </a:solidFill>
              <a:latin typeface="Arimo Bold"/>
            </a:endParaRPr>
          </a:p>
          <a:p>
            <a:pPr marL="0" lvl="0" indent="0" algn="l">
              <a:lnSpc>
                <a:spcPts val="4638"/>
              </a:lnSpc>
            </a:pPr>
            <a:endParaRPr lang="en-US" sz="2844" dirty="0">
              <a:solidFill>
                <a:srgbClr val="000000"/>
              </a:solidFill>
              <a:latin typeface="Arimo Bold"/>
            </a:endParaRPr>
          </a:p>
        </p:txBody>
      </p:sp>
      <p:sp>
        <p:nvSpPr>
          <p:cNvPr id="12" name="TextBox 12"/>
          <p:cNvSpPr txBox="1"/>
          <p:nvPr/>
        </p:nvSpPr>
        <p:spPr>
          <a:xfrm>
            <a:off x="480509" y="1128392"/>
            <a:ext cx="9634702" cy="775335"/>
          </a:xfrm>
          <a:prstGeom prst="rect">
            <a:avLst/>
          </a:prstGeom>
        </p:spPr>
        <p:txBody>
          <a:bodyPr lIns="0" tIns="0" rIns="0" bIns="0" rtlCol="0" anchor="t">
            <a:spAutoFit/>
          </a:bodyPr>
          <a:lstStyle/>
          <a:p>
            <a:pPr marL="0" lvl="0" indent="0" algn="l">
              <a:lnSpc>
                <a:spcPts val="5820"/>
              </a:lnSpc>
              <a:spcBef>
                <a:spcPct val="0"/>
              </a:spcBef>
            </a:pPr>
            <a:r>
              <a:rPr lang="en-US" sz="6000">
                <a:solidFill>
                  <a:srgbClr val="FEBA32"/>
                </a:solidFill>
                <a:latin typeface="Oswald Bold"/>
              </a:rPr>
              <a:t>MARKETING PROSPECTS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2947" y="255435"/>
            <a:ext cx="5755053" cy="3789030"/>
            <a:chOff x="0" y="0"/>
            <a:chExt cx="7673404" cy="5052040"/>
          </a:xfrm>
        </p:grpSpPr>
        <p:pic>
          <p:nvPicPr>
            <p:cNvPr id="3" name="Picture 3"/>
            <p:cNvPicPr>
              <a:picLocks noChangeAspect="1"/>
            </p:cNvPicPr>
            <p:nvPr/>
          </p:nvPicPr>
          <p:blipFill>
            <a:blip r:embed="rId2"/>
            <a:srcRect t="122" b="122"/>
            <a:stretch>
              <a:fillRect/>
            </a:stretch>
          </p:blipFill>
          <p:spPr>
            <a:xfrm>
              <a:off x="0" y="0"/>
              <a:ext cx="7673404" cy="5052040"/>
            </a:xfrm>
            <a:prstGeom prst="rect">
              <a:avLst/>
            </a:prstGeom>
          </p:spPr>
        </p:pic>
      </p:grpSp>
      <p:grpSp>
        <p:nvGrpSpPr>
          <p:cNvPr id="4" name="Group 4"/>
          <p:cNvGrpSpPr/>
          <p:nvPr/>
        </p:nvGrpSpPr>
        <p:grpSpPr>
          <a:xfrm>
            <a:off x="1439199" y="1692342"/>
            <a:ext cx="11093748" cy="8161557"/>
            <a:chOff x="0" y="0"/>
            <a:chExt cx="1215479" cy="894216"/>
          </a:xfrm>
        </p:grpSpPr>
        <p:sp>
          <p:nvSpPr>
            <p:cNvPr id="5" name="Freeform 5"/>
            <p:cNvSpPr/>
            <p:nvPr/>
          </p:nvSpPr>
          <p:spPr>
            <a:xfrm>
              <a:off x="0" y="0"/>
              <a:ext cx="1215479" cy="894216"/>
            </a:xfrm>
            <a:custGeom>
              <a:avLst/>
              <a:gdLst/>
              <a:ahLst/>
              <a:cxnLst/>
              <a:rect l="l" t="t" r="r" b="b"/>
              <a:pathLst>
                <a:path w="1215479" h="894216">
                  <a:moveTo>
                    <a:pt x="0" y="0"/>
                  </a:moveTo>
                  <a:lnTo>
                    <a:pt x="1215479" y="0"/>
                  </a:lnTo>
                  <a:lnTo>
                    <a:pt x="1215479" y="894216"/>
                  </a:lnTo>
                  <a:lnTo>
                    <a:pt x="0" y="894216"/>
                  </a:lnTo>
                  <a:close/>
                </a:path>
              </a:pathLst>
            </a:custGeom>
            <a:solidFill>
              <a:srgbClr val="FEBA32"/>
            </a:solidFill>
          </p:spPr>
        </p:sp>
        <p:sp>
          <p:nvSpPr>
            <p:cNvPr id="6" name="TextBox 6"/>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20782" y="735115"/>
            <a:ext cx="12254817" cy="8777302"/>
            <a:chOff x="0" y="0"/>
            <a:chExt cx="1342691" cy="961679"/>
          </a:xfrm>
        </p:grpSpPr>
        <p:sp>
          <p:nvSpPr>
            <p:cNvPr id="8" name="Freeform 8"/>
            <p:cNvSpPr/>
            <p:nvPr/>
          </p:nvSpPr>
          <p:spPr>
            <a:xfrm>
              <a:off x="0" y="0"/>
              <a:ext cx="1342691" cy="961679"/>
            </a:xfrm>
            <a:custGeom>
              <a:avLst/>
              <a:gdLst/>
              <a:ahLst/>
              <a:cxnLst/>
              <a:rect l="l" t="t" r="r" b="b"/>
              <a:pathLst>
                <a:path w="1342691" h="961679">
                  <a:moveTo>
                    <a:pt x="0" y="0"/>
                  </a:moveTo>
                  <a:lnTo>
                    <a:pt x="1342691" y="0"/>
                  </a:lnTo>
                  <a:lnTo>
                    <a:pt x="1342691" y="961679"/>
                  </a:lnTo>
                  <a:lnTo>
                    <a:pt x="0" y="961679"/>
                  </a:lnTo>
                  <a:close/>
                </a:path>
              </a:pathLst>
            </a:custGeom>
            <a:solidFill>
              <a:srgbClr val="FFFFFF"/>
            </a:solidFill>
          </p:spPr>
        </p:sp>
        <p:sp>
          <p:nvSpPr>
            <p:cNvPr id="9" name="TextBox 9"/>
            <p:cNvSpPr txBox="1"/>
            <p:nvPr/>
          </p:nvSpPr>
          <p:spPr>
            <a:xfrm>
              <a:off x="0" y="-95250"/>
              <a:ext cx="812800" cy="908050"/>
            </a:xfrm>
            <a:prstGeom prst="rect">
              <a:avLst/>
            </a:prstGeom>
          </p:spPr>
          <p:txBody>
            <a:bodyPr lIns="50800" tIns="50800" rIns="50800" bIns="50800" rtlCol="0" anchor="ctr"/>
            <a:lstStyle/>
            <a:p>
              <a:pPr algn="ctr">
                <a:lnSpc>
                  <a:spcPts val="3213"/>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304800" y="3390900"/>
            <a:ext cx="11303587" cy="4069319"/>
          </a:xfrm>
          <a:prstGeom prst="rect">
            <a:avLst/>
          </a:prstGeom>
        </p:spPr>
        <p:txBody>
          <a:bodyPr lIns="0" tIns="0" rIns="0" bIns="0" rtlCol="0" anchor="t">
            <a:spAutoFit/>
          </a:bodyPr>
          <a:lstStyle/>
          <a:p>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Adaptability to Lighting Conditions and driver behaviour</a:t>
            </a:r>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Providing stimuli like lighting, music to be keep driver alert </a:t>
            </a:r>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Greater customization and personalization according to their age, medical conditions </a:t>
            </a:r>
            <a:r>
              <a:rPr lang="en-GB" sz="2540" dirty="0" smtClean="0">
                <a:latin typeface="Times New Roman" panose="02020603050405020304" pitchFamily="18" charset="0"/>
                <a:cs typeface="Times New Roman" panose="02020603050405020304" pitchFamily="18" charset="0"/>
              </a:rPr>
              <a:t>etc.</a:t>
            </a:r>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Data Privacy</a:t>
            </a:r>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Wearable and IOT Devices</a:t>
            </a:r>
            <a:endParaRPr lang="en-IN" sz="2540" dirty="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GB" sz="2540" dirty="0">
                <a:latin typeface="Times New Roman" panose="02020603050405020304" pitchFamily="18" charset="0"/>
                <a:cs typeface="Times New Roman" panose="02020603050405020304" pitchFamily="18" charset="0"/>
              </a:rPr>
              <a:t>Cross Industry Applications like healthcare, workplace safety, and even in entertainment like VR</a:t>
            </a:r>
            <a:endParaRPr lang="en-IN" sz="2540" dirty="0">
              <a:latin typeface="Times New Roman" panose="02020603050405020304" pitchFamily="18" charset="0"/>
              <a:cs typeface="Times New Roman" panose="02020603050405020304" pitchFamily="18" charset="0"/>
            </a:endParaRPr>
          </a:p>
          <a:p>
            <a:pPr marL="273731" lvl="1">
              <a:lnSpc>
                <a:spcPts val="4285"/>
              </a:lnSpc>
            </a:pPr>
            <a:endParaRPr lang="en-US" sz="2540" dirty="0">
              <a:solidFill>
                <a:srgbClr val="000000"/>
              </a:solidFill>
              <a:latin typeface="Times New Roman" panose="02020603050405020304" pitchFamily="18" charset="0"/>
              <a:cs typeface="Times New Roman" panose="02020603050405020304" pitchFamily="18" charset="0"/>
            </a:endParaRPr>
          </a:p>
        </p:txBody>
      </p:sp>
      <p:sp>
        <p:nvSpPr>
          <p:cNvPr id="11" name="Freeform 11"/>
          <p:cNvSpPr/>
          <p:nvPr/>
        </p:nvSpPr>
        <p:spPr>
          <a:xfrm>
            <a:off x="13117738" y="4444243"/>
            <a:ext cx="4585470" cy="5409656"/>
          </a:xfrm>
          <a:custGeom>
            <a:avLst/>
            <a:gdLst/>
            <a:ahLst/>
            <a:cxnLst/>
            <a:rect l="l" t="t" r="r" b="b"/>
            <a:pathLst>
              <a:path w="4585470" h="5409656">
                <a:moveTo>
                  <a:pt x="0" y="0"/>
                </a:moveTo>
                <a:lnTo>
                  <a:pt x="4585470" y="0"/>
                </a:lnTo>
                <a:lnTo>
                  <a:pt x="4585470" y="5409656"/>
                </a:lnTo>
                <a:lnTo>
                  <a:pt x="0" y="5409656"/>
                </a:lnTo>
                <a:lnTo>
                  <a:pt x="0" y="0"/>
                </a:lnTo>
                <a:close/>
              </a:path>
            </a:pathLst>
          </a:custGeom>
          <a:blipFill>
            <a:blip r:embed="rId3"/>
            <a:stretch>
              <a:fillRect/>
            </a:stretch>
          </a:blipFill>
        </p:spPr>
      </p:sp>
      <p:sp>
        <p:nvSpPr>
          <p:cNvPr id="12" name="TextBox 12"/>
          <p:cNvSpPr txBox="1"/>
          <p:nvPr/>
        </p:nvSpPr>
        <p:spPr>
          <a:xfrm>
            <a:off x="565800" y="1265936"/>
            <a:ext cx="9634702" cy="1033787"/>
          </a:xfrm>
          <a:prstGeom prst="rect">
            <a:avLst/>
          </a:prstGeom>
        </p:spPr>
        <p:txBody>
          <a:bodyPr lIns="0" tIns="0" rIns="0" bIns="0" rtlCol="0" anchor="t">
            <a:spAutoFit/>
          </a:bodyPr>
          <a:lstStyle/>
          <a:p>
            <a:pPr marL="0" lvl="0" indent="0" algn="l">
              <a:lnSpc>
                <a:spcPts val="7760"/>
              </a:lnSpc>
              <a:spcBef>
                <a:spcPct val="0"/>
              </a:spcBef>
            </a:pPr>
            <a:r>
              <a:rPr lang="en-US" sz="8000" dirty="0" smtClean="0">
                <a:solidFill>
                  <a:srgbClr val="FEBA32"/>
                </a:solidFill>
                <a:latin typeface="Oswald Bold"/>
              </a:rPr>
              <a:t>FUTURE SCOPE</a:t>
            </a:r>
            <a:endParaRPr lang="en-US" sz="8000" dirty="0">
              <a:solidFill>
                <a:srgbClr val="FEBA32"/>
              </a:solidFill>
              <a:latin typeface="Oswald Bold"/>
            </a:endParaRPr>
          </a:p>
        </p:txBody>
      </p:sp>
    </p:spTree>
    <p:extLst>
      <p:ext uri="{BB962C8B-B14F-4D97-AF65-F5344CB8AC3E}">
        <p14:creationId xmlns:p14="http://schemas.microsoft.com/office/powerpoint/2010/main" val="3234248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012743" y="1881681"/>
            <a:ext cx="11093748" cy="8161557"/>
            <a:chOff x="0" y="0"/>
            <a:chExt cx="1215479" cy="894216"/>
          </a:xfrm>
        </p:grpSpPr>
        <p:sp>
          <p:nvSpPr>
            <p:cNvPr id="5" name="Freeform 5"/>
            <p:cNvSpPr/>
            <p:nvPr/>
          </p:nvSpPr>
          <p:spPr>
            <a:xfrm>
              <a:off x="0" y="0"/>
              <a:ext cx="1215479" cy="894216"/>
            </a:xfrm>
            <a:custGeom>
              <a:avLst/>
              <a:gdLst/>
              <a:ahLst/>
              <a:cxnLst/>
              <a:rect l="l" t="t" r="r" b="b"/>
              <a:pathLst>
                <a:path w="1215479" h="894216">
                  <a:moveTo>
                    <a:pt x="0" y="0"/>
                  </a:moveTo>
                  <a:lnTo>
                    <a:pt x="1215479" y="0"/>
                  </a:lnTo>
                  <a:lnTo>
                    <a:pt x="1215479" y="894216"/>
                  </a:lnTo>
                  <a:lnTo>
                    <a:pt x="0" y="894216"/>
                  </a:lnTo>
                  <a:close/>
                </a:path>
              </a:pathLst>
            </a:custGeom>
            <a:solidFill>
              <a:srgbClr val="FEBA32"/>
            </a:solidFill>
          </p:spPr>
        </p:sp>
        <p:sp>
          <p:nvSpPr>
            <p:cNvPr id="6" name="TextBox 6"/>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7" name="Group 7"/>
          <p:cNvGrpSpPr/>
          <p:nvPr/>
        </p:nvGrpSpPr>
        <p:grpSpPr>
          <a:xfrm>
            <a:off x="5334000" y="767588"/>
            <a:ext cx="12254817" cy="8777302"/>
            <a:chOff x="0" y="0"/>
            <a:chExt cx="1342691" cy="961679"/>
          </a:xfrm>
        </p:grpSpPr>
        <p:sp>
          <p:nvSpPr>
            <p:cNvPr id="8" name="Freeform 8"/>
            <p:cNvSpPr/>
            <p:nvPr/>
          </p:nvSpPr>
          <p:spPr>
            <a:xfrm>
              <a:off x="0" y="0"/>
              <a:ext cx="1342691" cy="961679"/>
            </a:xfrm>
            <a:custGeom>
              <a:avLst/>
              <a:gdLst/>
              <a:ahLst/>
              <a:cxnLst/>
              <a:rect l="l" t="t" r="r" b="b"/>
              <a:pathLst>
                <a:path w="1342691" h="961679">
                  <a:moveTo>
                    <a:pt x="0" y="0"/>
                  </a:moveTo>
                  <a:lnTo>
                    <a:pt x="1342691" y="0"/>
                  </a:lnTo>
                  <a:lnTo>
                    <a:pt x="1342691" y="961679"/>
                  </a:lnTo>
                  <a:lnTo>
                    <a:pt x="0" y="961679"/>
                  </a:lnTo>
                  <a:close/>
                </a:path>
              </a:pathLst>
            </a:custGeom>
            <a:solidFill>
              <a:srgbClr val="FFFFFF"/>
            </a:solidFill>
          </p:spPr>
        </p:sp>
        <p:sp>
          <p:nvSpPr>
            <p:cNvPr id="9" name="TextBox 9"/>
            <p:cNvSpPr txBox="1"/>
            <p:nvPr/>
          </p:nvSpPr>
          <p:spPr>
            <a:xfrm>
              <a:off x="0" y="-95250"/>
              <a:ext cx="812800" cy="908050"/>
            </a:xfrm>
            <a:prstGeom prst="rect">
              <a:avLst/>
            </a:prstGeom>
          </p:spPr>
          <p:txBody>
            <a:bodyPr lIns="50800" tIns="50800" rIns="50800" bIns="50800" rtlCol="0" anchor="ctr"/>
            <a:lstStyle/>
            <a:p>
              <a:pPr algn="ctr">
                <a:lnSpc>
                  <a:spcPts val="3213"/>
                </a:lnSpc>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4225885" y="1046977"/>
            <a:ext cx="9634702" cy="1033787"/>
          </a:xfrm>
          <a:prstGeom prst="rect">
            <a:avLst/>
          </a:prstGeom>
        </p:spPr>
        <p:txBody>
          <a:bodyPr lIns="0" tIns="0" rIns="0" bIns="0" rtlCol="0" anchor="t">
            <a:spAutoFit/>
          </a:bodyPr>
          <a:lstStyle/>
          <a:p>
            <a:pPr marL="0" lvl="0" indent="0" algn="ctr">
              <a:lnSpc>
                <a:spcPts val="7760"/>
              </a:lnSpc>
              <a:spcBef>
                <a:spcPct val="0"/>
              </a:spcBef>
            </a:pPr>
            <a:r>
              <a:rPr lang="en-US" sz="8000" dirty="0" smtClean="0">
                <a:solidFill>
                  <a:srgbClr val="FEBA32"/>
                </a:solidFill>
                <a:latin typeface="Oswald Bold"/>
              </a:rPr>
              <a:t>EXECUTION</a:t>
            </a:r>
            <a:endParaRPr lang="en-US" sz="8000" dirty="0">
              <a:solidFill>
                <a:srgbClr val="FEBA32"/>
              </a:solidFill>
              <a:latin typeface="Oswald Bold"/>
            </a:endParaRPr>
          </a:p>
        </p:txBody>
      </p:sp>
      <p:pic>
        <p:nvPicPr>
          <p:cNvPr id="2" name="Picture 1"/>
          <p:cNvPicPr>
            <a:picLocks noChangeAspect="1"/>
          </p:cNvPicPr>
          <p:nvPr/>
        </p:nvPicPr>
        <p:blipFill>
          <a:blip r:embed="rId2"/>
          <a:stretch>
            <a:fillRect/>
          </a:stretch>
        </p:blipFill>
        <p:spPr>
          <a:xfrm>
            <a:off x="4730944" y="2579112"/>
            <a:ext cx="9614889" cy="3270686"/>
          </a:xfrm>
          <a:prstGeom prst="rect">
            <a:avLst/>
          </a:prstGeom>
        </p:spPr>
      </p:pic>
      <p:pic>
        <p:nvPicPr>
          <p:cNvPr id="3" name="Picture 2"/>
          <p:cNvPicPr>
            <a:picLocks noChangeAspect="1"/>
          </p:cNvPicPr>
          <p:nvPr/>
        </p:nvPicPr>
        <p:blipFill>
          <a:blip r:embed="rId3"/>
          <a:stretch>
            <a:fillRect/>
          </a:stretch>
        </p:blipFill>
        <p:spPr>
          <a:xfrm>
            <a:off x="4645564" y="6023409"/>
            <a:ext cx="9785651" cy="3329139"/>
          </a:xfrm>
          <a:prstGeom prst="rect">
            <a:avLst/>
          </a:prstGeom>
        </p:spPr>
      </p:pic>
    </p:spTree>
    <p:extLst>
      <p:ext uri="{BB962C8B-B14F-4D97-AF65-F5344CB8AC3E}">
        <p14:creationId xmlns:p14="http://schemas.microsoft.com/office/powerpoint/2010/main" val="2886238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3025" y="2724482"/>
            <a:ext cx="14691478" cy="6306272"/>
            <a:chOff x="0" y="0"/>
            <a:chExt cx="1893549" cy="812800"/>
          </a:xfrm>
        </p:grpSpPr>
        <p:sp>
          <p:nvSpPr>
            <p:cNvPr id="3" name="Freeform 3"/>
            <p:cNvSpPr/>
            <p:nvPr/>
          </p:nvSpPr>
          <p:spPr>
            <a:xfrm>
              <a:off x="0" y="0"/>
              <a:ext cx="1893549" cy="812800"/>
            </a:xfrm>
            <a:custGeom>
              <a:avLst/>
              <a:gdLst/>
              <a:ahLst/>
              <a:cxnLst/>
              <a:rect l="l" t="t" r="r" b="b"/>
              <a:pathLst>
                <a:path w="1893549" h="812800">
                  <a:moveTo>
                    <a:pt x="0" y="0"/>
                  </a:moveTo>
                  <a:lnTo>
                    <a:pt x="1893549" y="0"/>
                  </a:lnTo>
                  <a:lnTo>
                    <a:pt x="1893549" y="812800"/>
                  </a:lnTo>
                  <a:lnTo>
                    <a:pt x="0" y="812800"/>
                  </a:lnTo>
                  <a:close/>
                </a:path>
              </a:pathLst>
            </a:custGeom>
            <a:solidFill>
              <a:srgbClr val="FFFFFF"/>
            </a:solidFill>
          </p:spPr>
        </p:sp>
        <p:sp>
          <p:nvSpPr>
            <p:cNvPr id="4" name="TextBox 4"/>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5" name="TextBox 5"/>
          <p:cNvSpPr txBox="1"/>
          <p:nvPr/>
        </p:nvSpPr>
        <p:spPr>
          <a:xfrm>
            <a:off x="843025" y="467057"/>
            <a:ext cx="8782495" cy="1209011"/>
          </a:xfrm>
          <a:prstGeom prst="rect">
            <a:avLst/>
          </a:prstGeom>
        </p:spPr>
        <p:txBody>
          <a:bodyPr lIns="0" tIns="0" rIns="0" bIns="0" rtlCol="0" anchor="t">
            <a:spAutoFit/>
          </a:bodyPr>
          <a:lstStyle/>
          <a:p>
            <a:pPr marL="0" lvl="0" indent="0">
              <a:lnSpc>
                <a:spcPts val="9348"/>
              </a:lnSpc>
              <a:spcBef>
                <a:spcPct val="0"/>
              </a:spcBef>
            </a:pPr>
            <a:r>
              <a:rPr lang="en-US" sz="8498">
                <a:solidFill>
                  <a:srgbClr val="000000"/>
                </a:solidFill>
                <a:latin typeface="Oswald Bold"/>
              </a:rPr>
              <a:t>CONCLUSION</a:t>
            </a:r>
          </a:p>
        </p:txBody>
      </p:sp>
      <p:grpSp>
        <p:nvGrpSpPr>
          <p:cNvPr id="6" name="Group 6"/>
          <p:cNvGrpSpPr/>
          <p:nvPr/>
        </p:nvGrpSpPr>
        <p:grpSpPr>
          <a:xfrm>
            <a:off x="16572302" y="-603772"/>
            <a:ext cx="2993402" cy="11216898"/>
            <a:chOff x="0" y="0"/>
            <a:chExt cx="1275909" cy="4781095"/>
          </a:xfrm>
        </p:grpSpPr>
        <p:sp>
          <p:nvSpPr>
            <p:cNvPr id="7" name="Freeform 7"/>
            <p:cNvSpPr/>
            <p:nvPr/>
          </p:nvSpPr>
          <p:spPr>
            <a:xfrm>
              <a:off x="0" y="0"/>
              <a:ext cx="1275909" cy="4781095"/>
            </a:xfrm>
            <a:custGeom>
              <a:avLst/>
              <a:gdLst/>
              <a:ahLst/>
              <a:cxnLst/>
              <a:rect l="l" t="t" r="r" b="b"/>
              <a:pathLst>
                <a:path w="1275909" h="4781095">
                  <a:moveTo>
                    <a:pt x="0" y="0"/>
                  </a:moveTo>
                  <a:lnTo>
                    <a:pt x="1275909" y="0"/>
                  </a:lnTo>
                  <a:lnTo>
                    <a:pt x="1275909" y="4781095"/>
                  </a:lnTo>
                  <a:lnTo>
                    <a:pt x="0" y="4781095"/>
                  </a:lnTo>
                  <a:close/>
                </a:path>
              </a:pathLst>
            </a:custGeom>
            <a:solidFill>
              <a:srgbClr val="000000"/>
            </a:solidFill>
          </p:spPr>
        </p:sp>
        <p:sp>
          <p:nvSpPr>
            <p:cNvPr id="8" name="TextBox 8"/>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grpSp>
        <p:nvGrpSpPr>
          <p:cNvPr id="9" name="Group 9"/>
          <p:cNvGrpSpPr/>
          <p:nvPr/>
        </p:nvGrpSpPr>
        <p:grpSpPr>
          <a:xfrm>
            <a:off x="17082094" y="-464949"/>
            <a:ext cx="2720651" cy="11216898"/>
            <a:chOff x="0" y="0"/>
            <a:chExt cx="1159651" cy="4781095"/>
          </a:xfrm>
        </p:grpSpPr>
        <p:sp>
          <p:nvSpPr>
            <p:cNvPr id="10" name="Freeform 10"/>
            <p:cNvSpPr/>
            <p:nvPr/>
          </p:nvSpPr>
          <p:spPr>
            <a:xfrm>
              <a:off x="0" y="0"/>
              <a:ext cx="1159652" cy="4781095"/>
            </a:xfrm>
            <a:custGeom>
              <a:avLst/>
              <a:gdLst/>
              <a:ahLst/>
              <a:cxnLst/>
              <a:rect l="l" t="t" r="r" b="b"/>
              <a:pathLst>
                <a:path w="1159652" h="4781095">
                  <a:moveTo>
                    <a:pt x="0" y="0"/>
                  </a:moveTo>
                  <a:lnTo>
                    <a:pt x="1159652" y="0"/>
                  </a:lnTo>
                  <a:lnTo>
                    <a:pt x="1159652" y="4781095"/>
                  </a:lnTo>
                  <a:lnTo>
                    <a:pt x="0" y="4781095"/>
                  </a:lnTo>
                  <a:close/>
                </a:path>
              </a:pathLst>
            </a:custGeom>
            <a:solidFill>
              <a:srgbClr val="FEBA32"/>
            </a:solidFill>
          </p:spPr>
        </p:sp>
        <p:sp>
          <p:nvSpPr>
            <p:cNvPr id="11" name="TextBox 11"/>
            <p:cNvSpPr txBox="1"/>
            <p:nvPr/>
          </p:nvSpPr>
          <p:spPr>
            <a:xfrm>
              <a:off x="0" y="-95250"/>
              <a:ext cx="812800" cy="908050"/>
            </a:xfrm>
            <a:prstGeom prst="rect">
              <a:avLst/>
            </a:prstGeom>
          </p:spPr>
          <p:txBody>
            <a:bodyPr lIns="50800" tIns="50800" rIns="50800" bIns="50800" rtlCol="0" anchor="ctr"/>
            <a:lstStyle/>
            <a:p>
              <a:pPr algn="ctr">
                <a:lnSpc>
                  <a:spcPts val="3213"/>
                </a:lnSpc>
              </a:pPr>
              <a:endParaRPr/>
            </a:p>
          </p:txBody>
        </p:sp>
      </p:grpSp>
      <p:sp>
        <p:nvSpPr>
          <p:cNvPr id="12" name="TextBox 12"/>
          <p:cNvSpPr txBox="1"/>
          <p:nvPr/>
        </p:nvSpPr>
        <p:spPr>
          <a:xfrm>
            <a:off x="843025" y="2332075"/>
            <a:ext cx="15729277" cy="8273792"/>
          </a:xfrm>
          <a:prstGeom prst="rect">
            <a:avLst/>
          </a:prstGeom>
        </p:spPr>
        <p:txBody>
          <a:bodyPr lIns="0" tIns="0" rIns="0" bIns="0" rtlCol="0" anchor="t">
            <a:spAutoFit/>
          </a:bodyPr>
          <a:lstStyle/>
          <a:p>
            <a:pPr>
              <a:lnSpc>
                <a:spcPts val="5345"/>
              </a:lnSpc>
              <a:spcBef>
                <a:spcPct val="0"/>
              </a:spcBef>
            </a:pPr>
            <a:r>
              <a:rPr lang="en-US" sz="3259" spc="-97" dirty="0">
                <a:solidFill>
                  <a:srgbClr val="000000"/>
                </a:solidFill>
                <a:latin typeface="Courier Prime"/>
              </a:rPr>
              <a:t>In conclusion, this challenge addresses a critical aspect of road safety by leveraging advanced technologies. The proposed solution, a robust Machine Learning/Deep Learning algorithm, strives to enhance driver monitoring through video analysis. The successful integration of this prototype into vehicles could significantly mitigate the risks associated with driver drowsiness and contribute to a safer driving experience. Ultimately, the project aligns with the broader goal of leveraging innovation to reduce road accidents and improve overall transportation safety.</a:t>
            </a:r>
          </a:p>
          <a:p>
            <a:pPr>
              <a:lnSpc>
                <a:spcPts val="4361"/>
              </a:lnSpc>
              <a:spcBef>
                <a:spcPct val="0"/>
              </a:spcBef>
            </a:pPr>
            <a:endParaRPr lang="en-US" sz="3259" spc="-97" dirty="0">
              <a:solidFill>
                <a:srgbClr val="000000"/>
              </a:solidFill>
              <a:latin typeface="Courier Prime"/>
            </a:endParaRPr>
          </a:p>
          <a:p>
            <a:pPr>
              <a:lnSpc>
                <a:spcPts val="4361"/>
              </a:lnSpc>
              <a:spcBef>
                <a:spcPct val="0"/>
              </a:spcBef>
            </a:pPr>
            <a:endParaRPr lang="en-US" sz="3259" spc="-97" dirty="0">
              <a:solidFill>
                <a:srgbClr val="000000"/>
              </a:solidFill>
              <a:latin typeface="Courier Prime"/>
            </a:endParaRPr>
          </a:p>
          <a:p>
            <a:pPr>
              <a:lnSpc>
                <a:spcPts val="4361"/>
              </a:lnSpc>
              <a:spcBef>
                <a:spcPct val="0"/>
              </a:spcBef>
            </a:pPr>
            <a:endParaRPr lang="en-US" sz="3259" spc="-97" dirty="0">
              <a:solidFill>
                <a:srgbClr val="000000"/>
              </a:solidFill>
              <a:latin typeface="Courier Prime"/>
            </a:endParaRPr>
          </a:p>
          <a:p>
            <a:pPr>
              <a:lnSpc>
                <a:spcPts val="4361"/>
              </a:lnSpc>
              <a:spcBef>
                <a:spcPct val="0"/>
              </a:spcBef>
            </a:pPr>
            <a:endParaRPr lang="en-US" sz="3259" spc="-97" dirty="0">
              <a:solidFill>
                <a:srgbClr val="000000"/>
              </a:solidFill>
              <a:latin typeface="Courier Prime"/>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534</Words>
  <Application>Microsoft Office PowerPoint</Application>
  <PresentationFormat>Custom</PresentationFormat>
  <Paragraphs>61</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Arimo Bold</vt:lpstr>
      <vt:lpstr>Courier Prime</vt:lpstr>
      <vt:lpstr>Times New Roman</vt:lpstr>
      <vt:lpstr>Canva Sans Bold</vt:lpstr>
      <vt:lpstr>Arial</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 using computer vision techniques</dc:title>
  <cp:lastModifiedBy>Rohini Balu Gaja</cp:lastModifiedBy>
  <cp:revision>16</cp:revision>
  <dcterms:created xsi:type="dcterms:W3CDTF">2006-08-16T00:00:00Z</dcterms:created>
  <dcterms:modified xsi:type="dcterms:W3CDTF">2023-10-08T15:35:56Z</dcterms:modified>
  <dc:identifier>DAFwpy9mkok</dc:identifier>
</cp:coreProperties>
</file>